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5001" r:id="rId2"/>
    <p:sldId id="5005" r:id="rId3"/>
    <p:sldId id="4990" r:id="rId4"/>
    <p:sldId id="5008" r:id="rId5"/>
    <p:sldId id="5020" r:id="rId6"/>
    <p:sldId id="256" r:id="rId7"/>
    <p:sldId id="543" r:id="rId8"/>
    <p:sldId id="5027" r:id="rId9"/>
    <p:sldId id="4995" r:id="rId10"/>
    <p:sldId id="850" r:id="rId11"/>
    <p:sldId id="5029" r:id="rId12"/>
    <p:sldId id="4980" r:id="rId13"/>
    <p:sldId id="5030" r:id="rId14"/>
    <p:sldId id="5007" r:id="rId15"/>
    <p:sldId id="4984" r:id="rId16"/>
    <p:sldId id="4979" r:id="rId17"/>
    <p:sldId id="4998" r:id="rId18"/>
    <p:sldId id="4985" r:id="rId19"/>
    <p:sldId id="5033" r:id="rId20"/>
    <p:sldId id="404" r:id="rId21"/>
    <p:sldId id="49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7" pos="7491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CBCACB"/>
    <a:srgbClr val="F65437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53" autoAdjust="0"/>
    <p:restoredTop sz="96357" autoAdjust="0"/>
  </p:normalViewPr>
  <p:slideViewPr>
    <p:cSldViewPr snapToGrid="0" showGuides="1">
      <p:cViewPr varScale="1">
        <p:scale>
          <a:sx n="109" d="100"/>
          <a:sy n="109" d="100"/>
        </p:scale>
        <p:origin x="-618" y="-78"/>
      </p:cViewPr>
      <p:guideLst>
        <p:guide orient="horz" pos="2160"/>
        <p:guide pos="74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komobr46.ru/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komobr46.ru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BF7536-18E1-43EA-BA93-A4F6666277A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3F831F-2FF9-403B-BB3A-2CB627901A13}">
      <dgm:prSet phldrT="[Текст]"/>
      <dgm:spPr/>
      <dgm:t>
        <a:bodyPr/>
        <a:lstStyle/>
        <a:p>
          <a:endParaRPr lang="ru-RU" dirty="0"/>
        </a:p>
      </dgm:t>
    </dgm:pt>
    <dgm:pt modelId="{B0D869A4-3D63-4B1B-9C5A-71862D291EC0}" type="parTrans" cxnId="{0F609786-722E-4D1D-A4CC-5DE6A5CD8489}">
      <dgm:prSet/>
      <dgm:spPr/>
      <dgm:t>
        <a:bodyPr/>
        <a:lstStyle/>
        <a:p>
          <a:endParaRPr lang="ru-RU"/>
        </a:p>
      </dgm:t>
    </dgm:pt>
    <dgm:pt modelId="{2D1D71EB-021D-4B78-BE7A-7A44E7FB5F19}" type="sibTrans" cxnId="{0F609786-722E-4D1D-A4CC-5DE6A5CD8489}">
      <dgm:prSet/>
      <dgm:spPr/>
      <dgm:t>
        <a:bodyPr/>
        <a:lstStyle/>
        <a:p>
          <a:endParaRPr lang="ru-RU"/>
        </a:p>
      </dgm:t>
    </dgm:pt>
    <dgm:pt modelId="{9FE2A101-4DB2-4AF2-922F-CF4F06F11E61}">
      <dgm:prSet phldrT="[Текст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accent5">
                  <a:lumMod val="75000"/>
                </a:schemeClr>
              </a:solidFill>
            </a:rPr>
            <a:t>Приказ Рособрнадзора от 29.05.2014 № 785 «Об утверждении требований к структуре официального сайта образовательной организации в информационно-телекоммуникационной сети «Интернет» и формату представления на нем информации»  (действует до 1 января 2021 г</a:t>
          </a:r>
          <a:r>
            <a:rPr lang="en-US" sz="1600" b="1" dirty="0" smtClean="0">
              <a:solidFill>
                <a:schemeClr val="accent5">
                  <a:lumMod val="75000"/>
                </a:schemeClr>
              </a:solidFill>
            </a:rPr>
            <a:t>.)</a:t>
          </a:r>
          <a:endParaRPr lang="ru-RU" sz="1600" dirty="0">
            <a:solidFill>
              <a:schemeClr val="accent5">
                <a:lumMod val="75000"/>
              </a:schemeClr>
            </a:solidFill>
          </a:endParaRPr>
        </a:p>
      </dgm:t>
    </dgm:pt>
    <dgm:pt modelId="{75BBC93B-B64C-45DE-9740-E76ADE9A0341}" type="parTrans" cxnId="{173DEF41-1C96-42E2-B8BE-BAD7EC93B256}">
      <dgm:prSet/>
      <dgm:spPr/>
      <dgm:t>
        <a:bodyPr/>
        <a:lstStyle/>
        <a:p>
          <a:endParaRPr lang="ru-RU"/>
        </a:p>
      </dgm:t>
    </dgm:pt>
    <dgm:pt modelId="{BE27F2BF-57BD-4ED9-834D-DAFEBBDA3EBB}" type="sibTrans" cxnId="{173DEF41-1C96-42E2-B8BE-BAD7EC93B256}">
      <dgm:prSet/>
      <dgm:spPr/>
      <dgm:t>
        <a:bodyPr/>
        <a:lstStyle/>
        <a:p>
          <a:endParaRPr lang="ru-RU"/>
        </a:p>
      </dgm:t>
    </dgm:pt>
    <dgm:pt modelId="{C1311809-AAD1-4EE8-A0DB-C4B086552A57}">
      <dgm:prSet phldrT="[Текст]"/>
      <dgm:spPr/>
      <dgm:t>
        <a:bodyPr/>
        <a:lstStyle/>
        <a:p>
          <a:endParaRPr lang="ru-RU" dirty="0"/>
        </a:p>
      </dgm:t>
    </dgm:pt>
    <dgm:pt modelId="{3AC75079-46FB-4391-934E-349C73B7A000}" type="parTrans" cxnId="{1B50F683-0DEE-431E-95AD-7DEF7DF4A5E8}">
      <dgm:prSet/>
      <dgm:spPr/>
      <dgm:t>
        <a:bodyPr/>
        <a:lstStyle/>
        <a:p>
          <a:endParaRPr lang="ru-RU"/>
        </a:p>
      </dgm:t>
    </dgm:pt>
    <dgm:pt modelId="{EF029F1A-0CF6-4B0F-BF71-E4742C8EF6AC}" type="sibTrans" cxnId="{1B50F683-0DEE-431E-95AD-7DEF7DF4A5E8}">
      <dgm:prSet/>
      <dgm:spPr/>
      <dgm:t>
        <a:bodyPr/>
        <a:lstStyle/>
        <a:p>
          <a:endParaRPr lang="ru-RU"/>
        </a:p>
      </dgm:t>
    </dgm:pt>
    <dgm:pt modelId="{53C73B09-BB33-43E4-9AF9-3A4B7E4AC055}">
      <dgm:prSet phldrT="[Текст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1800" b="1" dirty="0" smtClean="0">
              <a:solidFill>
                <a:schemeClr val="bg1"/>
              </a:solidFill>
            </a:rPr>
            <a:t>На официальном сайте комитета образования и науки Курской области </a:t>
          </a:r>
          <a:endParaRPr lang="ru-RU" sz="1800" dirty="0">
            <a:solidFill>
              <a:schemeClr val="bg1"/>
            </a:solidFill>
          </a:endParaRPr>
        </a:p>
      </dgm:t>
    </dgm:pt>
    <dgm:pt modelId="{9482905D-3651-4984-BB9F-3D92AB64B6AE}" type="parTrans" cxnId="{7ED0453B-EEAC-4BBC-B08A-635D5F948978}">
      <dgm:prSet/>
      <dgm:spPr/>
      <dgm:t>
        <a:bodyPr/>
        <a:lstStyle/>
        <a:p>
          <a:endParaRPr lang="ru-RU"/>
        </a:p>
      </dgm:t>
    </dgm:pt>
    <dgm:pt modelId="{C37A8D3E-D9CB-4232-BC5E-6D960E867583}" type="sibTrans" cxnId="{7ED0453B-EEAC-4BBC-B08A-635D5F948978}">
      <dgm:prSet/>
      <dgm:spPr/>
      <dgm:t>
        <a:bodyPr/>
        <a:lstStyle/>
        <a:p>
          <a:endParaRPr lang="ru-RU"/>
        </a:p>
      </dgm:t>
    </dgm:pt>
    <dgm:pt modelId="{95F06A5B-F24B-4DB8-A22D-F5B1BAE958DC}">
      <dgm:prSet phldrT="[Текст]" custT="1"/>
      <dgm:spPr/>
      <dgm:t>
        <a:bodyPr/>
        <a:lstStyle/>
        <a:p>
          <a:r>
            <a:rPr lang="ru-RU" sz="1800" b="1" dirty="0" smtClean="0"/>
            <a:t>Раздел «Переданные полномочия»  </a:t>
          </a:r>
          <a:endParaRPr lang="ru-RU" sz="1800" dirty="0"/>
        </a:p>
      </dgm:t>
    </dgm:pt>
    <dgm:pt modelId="{FF389BB7-ECDD-4B4E-B3AF-350477540210}" type="parTrans" cxnId="{510CDB5F-0580-4DA6-B988-102F98717677}">
      <dgm:prSet/>
      <dgm:spPr/>
      <dgm:t>
        <a:bodyPr/>
        <a:lstStyle/>
        <a:p>
          <a:endParaRPr lang="ru-RU"/>
        </a:p>
      </dgm:t>
    </dgm:pt>
    <dgm:pt modelId="{679A91E2-18A9-49FC-99E5-B2C6E17F0B6B}" type="sibTrans" cxnId="{510CDB5F-0580-4DA6-B988-102F98717677}">
      <dgm:prSet/>
      <dgm:spPr/>
      <dgm:t>
        <a:bodyPr/>
        <a:lstStyle/>
        <a:p>
          <a:endParaRPr lang="ru-RU"/>
        </a:p>
      </dgm:t>
    </dgm:pt>
    <dgm:pt modelId="{9B2B15E0-1247-4A61-A5ED-548FFE58E613}">
      <dgm:prSet phldrT="[Текст]"/>
      <dgm:spPr/>
      <dgm:t>
        <a:bodyPr/>
        <a:lstStyle/>
        <a:p>
          <a:endParaRPr lang="ru-RU" dirty="0"/>
        </a:p>
      </dgm:t>
    </dgm:pt>
    <dgm:pt modelId="{FB24AA32-4891-4E1F-8CF8-70231658B195}" type="sibTrans" cxnId="{56637A2E-B4C6-4AB0-BA8F-713011DA0499}">
      <dgm:prSet/>
      <dgm:spPr/>
      <dgm:t>
        <a:bodyPr/>
        <a:lstStyle/>
        <a:p>
          <a:endParaRPr lang="ru-RU"/>
        </a:p>
      </dgm:t>
    </dgm:pt>
    <dgm:pt modelId="{128156FC-671C-4D20-BB83-9631013E4439}" type="parTrans" cxnId="{56637A2E-B4C6-4AB0-BA8F-713011DA0499}">
      <dgm:prSet/>
      <dgm:spPr/>
      <dgm:t>
        <a:bodyPr/>
        <a:lstStyle/>
        <a:p>
          <a:endParaRPr lang="ru-RU"/>
        </a:p>
      </dgm:t>
    </dgm:pt>
    <dgm:pt modelId="{E7F7B5B7-485B-4390-BC52-127795F6173F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US" sz="2000" b="1" dirty="0" smtClean="0">
              <a:solidFill>
                <a:schemeClr val="bg1"/>
              </a:solidFill>
              <a:hlinkClick xmlns:r="http://schemas.openxmlformats.org/officeDocument/2006/relationships" r:id="rId1"/>
            </a:rPr>
            <a:t>https://www.komobr46.ru</a:t>
          </a:r>
          <a:endParaRPr lang="ru-RU" sz="2000" b="1" dirty="0">
            <a:solidFill>
              <a:schemeClr val="bg1"/>
            </a:solidFill>
          </a:endParaRPr>
        </a:p>
      </dgm:t>
    </dgm:pt>
    <dgm:pt modelId="{C7BCA6C7-B5EA-46BE-82B4-BDF7E1BADA59}" type="parTrans" cxnId="{E6EF0D63-762D-4ED6-A8A5-EBA7A93BC970}">
      <dgm:prSet/>
      <dgm:spPr/>
      <dgm:t>
        <a:bodyPr/>
        <a:lstStyle/>
        <a:p>
          <a:endParaRPr lang="ru-RU"/>
        </a:p>
      </dgm:t>
    </dgm:pt>
    <dgm:pt modelId="{789910CF-3750-4E5C-8858-215ADE34B917}" type="sibTrans" cxnId="{E6EF0D63-762D-4ED6-A8A5-EBA7A93BC970}">
      <dgm:prSet/>
      <dgm:spPr/>
      <dgm:t>
        <a:bodyPr/>
        <a:lstStyle/>
        <a:p>
          <a:endParaRPr lang="ru-RU"/>
        </a:p>
      </dgm:t>
    </dgm:pt>
    <dgm:pt modelId="{E019BE21-8BC9-427A-8685-C7896BACDB70}">
      <dgm:prSet custT="1"/>
      <dgm:spPr/>
      <dgm:t>
        <a:bodyPr/>
        <a:lstStyle/>
        <a:p>
          <a:r>
            <a:rPr lang="ru-RU" sz="1800" b="1" dirty="0" smtClean="0"/>
            <a:t>План мероприятий по профилактике нарушений</a:t>
          </a:r>
          <a:endParaRPr lang="ru-RU" sz="1800" b="1" dirty="0"/>
        </a:p>
      </dgm:t>
    </dgm:pt>
    <dgm:pt modelId="{0BA8200B-1E22-423F-B6D0-AEB6A995F403}" type="parTrans" cxnId="{F4FAD13A-2354-4794-BA31-CA59806771B2}">
      <dgm:prSet/>
      <dgm:spPr/>
      <dgm:t>
        <a:bodyPr/>
        <a:lstStyle/>
        <a:p>
          <a:endParaRPr lang="ru-RU"/>
        </a:p>
      </dgm:t>
    </dgm:pt>
    <dgm:pt modelId="{E18B89DA-9166-4C6E-86CF-D5B5AC0B19E5}" type="sibTrans" cxnId="{F4FAD13A-2354-4794-BA31-CA59806771B2}">
      <dgm:prSet/>
      <dgm:spPr/>
      <dgm:t>
        <a:bodyPr/>
        <a:lstStyle/>
        <a:p>
          <a:endParaRPr lang="ru-RU"/>
        </a:p>
      </dgm:t>
    </dgm:pt>
    <dgm:pt modelId="{0173454A-402A-444A-AF0E-369BEB3C6D4C}">
      <dgm:prSet custT="1"/>
      <dgm:spPr/>
      <dgm:t>
        <a:bodyPr/>
        <a:lstStyle/>
        <a:p>
          <a:endParaRPr lang="ru-RU" sz="1500" b="1" dirty="0"/>
        </a:p>
      </dgm:t>
    </dgm:pt>
    <dgm:pt modelId="{3B0887E1-94B2-4A18-8553-F48C581056FE}" type="parTrans" cxnId="{1E40CC2E-E492-4FD7-BBD0-EF8607543D37}">
      <dgm:prSet/>
      <dgm:spPr/>
      <dgm:t>
        <a:bodyPr/>
        <a:lstStyle/>
        <a:p>
          <a:endParaRPr lang="ru-RU"/>
        </a:p>
      </dgm:t>
    </dgm:pt>
    <dgm:pt modelId="{34898731-8E09-4624-8B32-396D2AF3195C}" type="sibTrans" cxnId="{1E40CC2E-E492-4FD7-BBD0-EF8607543D37}">
      <dgm:prSet/>
      <dgm:spPr/>
      <dgm:t>
        <a:bodyPr/>
        <a:lstStyle/>
        <a:p>
          <a:endParaRPr lang="ru-RU"/>
        </a:p>
      </dgm:t>
    </dgm:pt>
    <dgm:pt modelId="{8E212C90-216A-445E-9113-74F2D2BEE827}">
      <dgm:prSet custT="1"/>
      <dgm:spPr/>
      <dgm:t>
        <a:bodyPr/>
        <a:lstStyle/>
        <a:p>
          <a:r>
            <a:rPr lang="ru-RU" sz="1700" b="1" dirty="0" smtClean="0">
              <a:solidFill>
                <a:schemeClr val="accent4">
                  <a:lumMod val="75000"/>
                </a:schemeClr>
              </a:solidFill>
            </a:rPr>
            <a:t>Размещены «Методические рекомендации представления информации об образовательной организации на официальном сайте в информационно-телекоммуникационной сети «Интернет» с учетом соблюдения требований законодательства  в сфере образования»</a:t>
          </a:r>
          <a:endParaRPr lang="ru-RU" sz="1700" b="1" dirty="0">
            <a:solidFill>
              <a:schemeClr val="accent4">
                <a:lumMod val="75000"/>
              </a:schemeClr>
            </a:solidFill>
          </a:endParaRPr>
        </a:p>
      </dgm:t>
    </dgm:pt>
    <dgm:pt modelId="{8B9B3E5B-4C42-431E-BDFD-50EA42CAC45A}" type="parTrans" cxnId="{8798425E-DD6B-44F8-83DC-DF5C625AF86F}">
      <dgm:prSet/>
      <dgm:spPr/>
      <dgm:t>
        <a:bodyPr/>
        <a:lstStyle/>
        <a:p>
          <a:endParaRPr lang="ru-RU"/>
        </a:p>
      </dgm:t>
    </dgm:pt>
    <dgm:pt modelId="{205191D1-2119-4775-BDE1-9632979253B9}" type="sibTrans" cxnId="{8798425E-DD6B-44F8-83DC-DF5C625AF86F}">
      <dgm:prSet/>
      <dgm:spPr/>
      <dgm:t>
        <a:bodyPr/>
        <a:lstStyle/>
        <a:p>
          <a:endParaRPr lang="ru-RU"/>
        </a:p>
      </dgm:t>
    </dgm:pt>
    <dgm:pt modelId="{2CDAE567-BFE2-4AA8-B7D2-2A019BED574F}" type="pres">
      <dgm:prSet presAssocID="{40BF7536-18E1-43EA-BA93-A4F6666277A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A69624-B3FD-46BB-9AE6-EF3BA8C45062}" type="pres">
      <dgm:prSet presAssocID="{333F831F-2FF9-403B-BB3A-2CB627901A13}" presName="composite" presStyleCnt="0"/>
      <dgm:spPr/>
    </dgm:pt>
    <dgm:pt modelId="{108CEE4B-E3B7-41A7-9670-F920551C1F6A}" type="pres">
      <dgm:prSet presAssocID="{333F831F-2FF9-403B-BB3A-2CB627901A13}" presName="parentText" presStyleLbl="alignNode1" presStyleIdx="0" presStyleCnt="3" custLinFactNeighborX="-2733" custLinFactNeighborY="-1559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CC1714-FCA6-44E1-82AE-090051349B0C}" type="pres">
      <dgm:prSet presAssocID="{333F831F-2FF9-403B-BB3A-2CB627901A13}" presName="descendantText" presStyleLbl="alignAcc1" presStyleIdx="0" presStyleCnt="3" custAng="0" custScaleY="146896" custLinFactX="17177" custLinFactNeighborX="100000" custLinFactNeighborY="-226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055F3F-362F-41B9-8B18-D85283037305}" type="pres">
      <dgm:prSet presAssocID="{2D1D71EB-021D-4B78-BE7A-7A44E7FB5F19}" presName="sp" presStyleCnt="0"/>
      <dgm:spPr/>
    </dgm:pt>
    <dgm:pt modelId="{3FD09A09-7C9F-4D07-BE47-321E12B35DB9}" type="pres">
      <dgm:prSet presAssocID="{C1311809-AAD1-4EE8-A0DB-C4B086552A57}" presName="composite" presStyleCnt="0"/>
      <dgm:spPr/>
    </dgm:pt>
    <dgm:pt modelId="{EC4ABE22-C354-4B46-9C52-51889676F909}" type="pres">
      <dgm:prSet presAssocID="{C1311809-AAD1-4EE8-A0DB-C4B086552A57}" presName="parentText" presStyleLbl="alignNode1" presStyleIdx="1" presStyleCnt="3" custLinFactNeighborX="-1061" custLinFactNeighborY="-16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078352-D930-407C-96B1-AFA896F765BE}" type="pres">
      <dgm:prSet presAssocID="{C1311809-AAD1-4EE8-A0DB-C4B086552A57}" presName="descendantText" presStyleLbl="alignAcc1" presStyleIdx="1" presStyleCnt="3" custScaleY="128313" custLinFactNeighborX="-485" custLinFactNeighborY="65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023F51-0534-4C22-B6C2-D5F4477AC586}" type="pres">
      <dgm:prSet presAssocID="{EF029F1A-0CF6-4B0F-BF71-E4742C8EF6AC}" presName="sp" presStyleCnt="0"/>
      <dgm:spPr/>
    </dgm:pt>
    <dgm:pt modelId="{016BE0E6-BD47-4387-BD19-03029E62BBFA}" type="pres">
      <dgm:prSet presAssocID="{9B2B15E0-1247-4A61-A5ED-548FFE58E613}" presName="composite" presStyleCnt="0"/>
      <dgm:spPr/>
    </dgm:pt>
    <dgm:pt modelId="{F93F0672-920D-4C30-942C-C0E0A8EA49B6}" type="pres">
      <dgm:prSet presAssocID="{9B2B15E0-1247-4A61-A5ED-548FFE58E613}" presName="parentText" presStyleLbl="alignNode1" presStyleIdx="2" presStyleCnt="3" custLinFactNeighborX="1061" custLinFactNeighborY="-3412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001599-A430-4E33-ACA2-D23422968A5A}" type="pres">
      <dgm:prSet presAssocID="{9B2B15E0-1247-4A61-A5ED-548FFE58E613}" presName="descendantText" presStyleLbl="alignAcc1" presStyleIdx="2" presStyleCnt="3" custScaleY="262150" custLinFactNeighborX="2364" custLinFactNeighborY="106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5363AF-5674-4371-92EE-3A492F52C997}" type="presOf" srcId="{95F06A5B-F24B-4DB8-A22D-F5B1BAE958DC}" destId="{02001599-A430-4E33-ACA2-D23422968A5A}" srcOrd="0" destOrd="0" presId="urn:microsoft.com/office/officeart/2005/8/layout/chevron2"/>
    <dgm:cxn modelId="{1B50F683-0DEE-431E-95AD-7DEF7DF4A5E8}" srcId="{40BF7536-18E1-43EA-BA93-A4F6666277A3}" destId="{C1311809-AAD1-4EE8-A0DB-C4B086552A57}" srcOrd="1" destOrd="0" parTransId="{3AC75079-46FB-4391-934E-349C73B7A000}" sibTransId="{EF029F1A-0CF6-4B0F-BF71-E4742C8EF6AC}"/>
    <dgm:cxn modelId="{7ED0453B-EEAC-4BBC-B08A-635D5F948978}" srcId="{C1311809-AAD1-4EE8-A0DB-C4B086552A57}" destId="{53C73B09-BB33-43E4-9AF9-3A4B7E4AC055}" srcOrd="0" destOrd="0" parTransId="{9482905D-3651-4984-BB9F-3D92AB64B6AE}" sibTransId="{C37A8D3E-D9CB-4232-BC5E-6D960E867583}"/>
    <dgm:cxn modelId="{510CDB5F-0580-4DA6-B988-102F98717677}" srcId="{9B2B15E0-1247-4A61-A5ED-548FFE58E613}" destId="{95F06A5B-F24B-4DB8-A22D-F5B1BAE958DC}" srcOrd="0" destOrd="0" parTransId="{FF389BB7-ECDD-4B4E-B3AF-350477540210}" sibTransId="{679A91E2-18A9-49FC-99E5-B2C6E17F0B6B}"/>
    <dgm:cxn modelId="{8798425E-DD6B-44F8-83DC-DF5C625AF86F}" srcId="{9B2B15E0-1247-4A61-A5ED-548FFE58E613}" destId="{8E212C90-216A-445E-9113-74F2D2BEE827}" srcOrd="2" destOrd="0" parTransId="{8B9B3E5B-4C42-431E-BDFD-50EA42CAC45A}" sibTransId="{205191D1-2119-4775-BDE1-9632979253B9}"/>
    <dgm:cxn modelId="{E6EF0D63-762D-4ED6-A8A5-EBA7A93BC970}" srcId="{C1311809-AAD1-4EE8-A0DB-C4B086552A57}" destId="{E7F7B5B7-485B-4390-BC52-127795F6173F}" srcOrd="1" destOrd="0" parTransId="{C7BCA6C7-B5EA-46BE-82B4-BDF7E1BADA59}" sibTransId="{789910CF-3750-4E5C-8858-215ADE34B917}"/>
    <dgm:cxn modelId="{C498D4BD-BDE3-4F11-83BF-11E26DD070C4}" type="presOf" srcId="{9B2B15E0-1247-4A61-A5ED-548FFE58E613}" destId="{F93F0672-920D-4C30-942C-C0E0A8EA49B6}" srcOrd="0" destOrd="0" presId="urn:microsoft.com/office/officeart/2005/8/layout/chevron2"/>
    <dgm:cxn modelId="{0F609786-722E-4D1D-A4CC-5DE6A5CD8489}" srcId="{40BF7536-18E1-43EA-BA93-A4F6666277A3}" destId="{333F831F-2FF9-403B-BB3A-2CB627901A13}" srcOrd="0" destOrd="0" parTransId="{B0D869A4-3D63-4B1B-9C5A-71862D291EC0}" sibTransId="{2D1D71EB-021D-4B78-BE7A-7A44E7FB5F19}"/>
    <dgm:cxn modelId="{E75A2773-2C2F-4982-BFC6-54CB66405564}" type="presOf" srcId="{C1311809-AAD1-4EE8-A0DB-C4B086552A57}" destId="{EC4ABE22-C354-4B46-9C52-51889676F909}" srcOrd="0" destOrd="0" presId="urn:microsoft.com/office/officeart/2005/8/layout/chevron2"/>
    <dgm:cxn modelId="{797699A9-9163-4893-9432-8E9D6D59AD83}" type="presOf" srcId="{53C73B09-BB33-43E4-9AF9-3A4B7E4AC055}" destId="{0A078352-D930-407C-96B1-AFA896F765BE}" srcOrd="0" destOrd="0" presId="urn:microsoft.com/office/officeart/2005/8/layout/chevron2"/>
    <dgm:cxn modelId="{D27E2237-12BC-4B72-B3E4-E7116E96728C}" type="presOf" srcId="{0173454A-402A-444A-AF0E-369BEB3C6D4C}" destId="{02001599-A430-4E33-ACA2-D23422968A5A}" srcOrd="0" destOrd="3" presId="urn:microsoft.com/office/officeart/2005/8/layout/chevron2"/>
    <dgm:cxn modelId="{F4FAD13A-2354-4794-BA31-CA59806771B2}" srcId="{9B2B15E0-1247-4A61-A5ED-548FFE58E613}" destId="{E019BE21-8BC9-427A-8685-C7896BACDB70}" srcOrd="1" destOrd="0" parTransId="{0BA8200B-1E22-423F-B6D0-AEB6A995F403}" sibTransId="{E18B89DA-9166-4C6E-86CF-D5B5AC0B19E5}"/>
    <dgm:cxn modelId="{133EE6AD-F3E7-4E3A-A20A-E8ED4DB88AA5}" type="presOf" srcId="{E019BE21-8BC9-427A-8685-C7896BACDB70}" destId="{02001599-A430-4E33-ACA2-D23422968A5A}" srcOrd="0" destOrd="1" presId="urn:microsoft.com/office/officeart/2005/8/layout/chevron2"/>
    <dgm:cxn modelId="{56637A2E-B4C6-4AB0-BA8F-713011DA0499}" srcId="{40BF7536-18E1-43EA-BA93-A4F6666277A3}" destId="{9B2B15E0-1247-4A61-A5ED-548FFE58E613}" srcOrd="2" destOrd="0" parTransId="{128156FC-671C-4D20-BB83-9631013E4439}" sibTransId="{FB24AA32-4891-4E1F-8CF8-70231658B195}"/>
    <dgm:cxn modelId="{FFF3AB12-FA15-4C91-9042-8F277E570F55}" type="presOf" srcId="{E7F7B5B7-485B-4390-BC52-127795F6173F}" destId="{0A078352-D930-407C-96B1-AFA896F765BE}" srcOrd="0" destOrd="1" presId="urn:microsoft.com/office/officeart/2005/8/layout/chevron2"/>
    <dgm:cxn modelId="{05294D3C-30A8-4D65-8FE0-113EAAE5BB91}" type="presOf" srcId="{40BF7536-18E1-43EA-BA93-A4F6666277A3}" destId="{2CDAE567-BFE2-4AA8-B7D2-2A019BED574F}" srcOrd="0" destOrd="0" presId="urn:microsoft.com/office/officeart/2005/8/layout/chevron2"/>
    <dgm:cxn modelId="{03ECF1C4-CB16-43B3-90F1-85C999332DDF}" type="presOf" srcId="{333F831F-2FF9-403B-BB3A-2CB627901A13}" destId="{108CEE4B-E3B7-41A7-9670-F920551C1F6A}" srcOrd="0" destOrd="0" presId="urn:microsoft.com/office/officeart/2005/8/layout/chevron2"/>
    <dgm:cxn modelId="{173DEF41-1C96-42E2-B8BE-BAD7EC93B256}" srcId="{333F831F-2FF9-403B-BB3A-2CB627901A13}" destId="{9FE2A101-4DB2-4AF2-922F-CF4F06F11E61}" srcOrd="0" destOrd="0" parTransId="{75BBC93B-B64C-45DE-9740-E76ADE9A0341}" sibTransId="{BE27F2BF-57BD-4ED9-834D-DAFEBBDA3EBB}"/>
    <dgm:cxn modelId="{04E51DC8-43C9-4366-A4B8-7E3730077952}" type="presOf" srcId="{8E212C90-216A-445E-9113-74F2D2BEE827}" destId="{02001599-A430-4E33-ACA2-D23422968A5A}" srcOrd="0" destOrd="2" presId="urn:microsoft.com/office/officeart/2005/8/layout/chevron2"/>
    <dgm:cxn modelId="{193A5384-5531-43C7-BDBC-C4FDAE81AADC}" type="presOf" srcId="{9FE2A101-4DB2-4AF2-922F-CF4F06F11E61}" destId="{5FCC1714-FCA6-44E1-82AE-090051349B0C}" srcOrd="0" destOrd="0" presId="urn:microsoft.com/office/officeart/2005/8/layout/chevron2"/>
    <dgm:cxn modelId="{1E40CC2E-E492-4FD7-BBD0-EF8607543D37}" srcId="{9B2B15E0-1247-4A61-A5ED-548FFE58E613}" destId="{0173454A-402A-444A-AF0E-369BEB3C6D4C}" srcOrd="3" destOrd="0" parTransId="{3B0887E1-94B2-4A18-8553-F48C581056FE}" sibTransId="{34898731-8E09-4624-8B32-396D2AF3195C}"/>
    <dgm:cxn modelId="{ED8BE919-2505-4780-8C65-431111983AF5}" type="presParOf" srcId="{2CDAE567-BFE2-4AA8-B7D2-2A019BED574F}" destId="{C3A69624-B3FD-46BB-9AE6-EF3BA8C45062}" srcOrd="0" destOrd="0" presId="urn:microsoft.com/office/officeart/2005/8/layout/chevron2"/>
    <dgm:cxn modelId="{B5C93A76-A97F-49B0-9DB1-5A4656090CE4}" type="presParOf" srcId="{C3A69624-B3FD-46BB-9AE6-EF3BA8C45062}" destId="{108CEE4B-E3B7-41A7-9670-F920551C1F6A}" srcOrd="0" destOrd="0" presId="urn:microsoft.com/office/officeart/2005/8/layout/chevron2"/>
    <dgm:cxn modelId="{A3C2D1C8-C0F2-48CD-BD0C-8E135E6E79CC}" type="presParOf" srcId="{C3A69624-B3FD-46BB-9AE6-EF3BA8C45062}" destId="{5FCC1714-FCA6-44E1-82AE-090051349B0C}" srcOrd="1" destOrd="0" presId="urn:microsoft.com/office/officeart/2005/8/layout/chevron2"/>
    <dgm:cxn modelId="{0D47C4E0-A6F7-4B2E-8695-3D3698372713}" type="presParOf" srcId="{2CDAE567-BFE2-4AA8-B7D2-2A019BED574F}" destId="{C8055F3F-362F-41B9-8B18-D85283037305}" srcOrd="1" destOrd="0" presId="urn:microsoft.com/office/officeart/2005/8/layout/chevron2"/>
    <dgm:cxn modelId="{AAAFA770-5AB5-4577-9CF1-267909188FEF}" type="presParOf" srcId="{2CDAE567-BFE2-4AA8-B7D2-2A019BED574F}" destId="{3FD09A09-7C9F-4D07-BE47-321E12B35DB9}" srcOrd="2" destOrd="0" presId="urn:microsoft.com/office/officeart/2005/8/layout/chevron2"/>
    <dgm:cxn modelId="{4E736E31-C49A-4D38-A698-085FFEF908BB}" type="presParOf" srcId="{3FD09A09-7C9F-4D07-BE47-321E12B35DB9}" destId="{EC4ABE22-C354-4B46-9C52-51889676F909}" srcOrd="0" destOrd="0" presId="urn:microsoft.com/office/officeart/2005/8/layout/chevron2"/>
    <dgm:cxn modelId="{EC5F7F9B-DF0A-49F0-9C19-60AC7ABB2975}" type="presParOf" srcId="{3FD09A09-7C9F-4D07-BE47-321E12B35DB9}" destId="{0A078352-D930-407C-96B1-AFA896F765BE}" srcOrd="1" destOrd="0" presId="urn:microsoft.com/office/officeart/2005/8/layout/chevron2"/>
    <dgm:cxn modelId="{4CCF8BE2-F1E7-4FB9-81CF-642324B1A03E}" type="presParOf" srcId="{2CDAE567-BFE2-4AA8-B7D2-2A019BED574F}" destId="{95023F51-0534-4C22-B6C2-D5F4477AC586}" srcOrd="3" destOrd="0" presId="urn:microsoft.com/office/officeart/2005/8/layout/chevron2"/>
    <dgm:cxn modelId="{0E705CFC-83F6-4817-8E7B-E74AF4FB4C49}" type="presParOf" srcId="{2CDAE567-BFE2-4AA8-B7D2-2A019BED574F}" destId="{016BE0E6-BD47-4387-BD19-03029E62BBFA}" srcOrd="4" destOrd="0" presId="urn:microsoft.com/office/officeart/2005/8/layout/chevron2"/>
    <dgm:cxn modelId="{C93318E4-ABFD-4EFC-9B83-D7A525FFDE19}" type="presParOf" srcId="{016BE0E6-BD47-4387-BD19-03029E62BBFA}" destId="{F93F0672-920D-4C30-942C-C0E0A8EA49B6}" srcOrd="0" destOrd="0" presId="urn:microsoft.com/office/officeart/2005/8/layout/chevron2"/>
    <dgm:cxn modelId="{2BA1C5DC-F6A0-4FA6-B9EC-1626D6D91D6D}" type="presParOf" srcId="{016BE0E6-BD47-4387-BD19-03029E62BBFA}" destId="{02001599-A430-4E33-ACA2-D23422968A5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8CEE4B-E3B7-41A7-9670-F920551C1F6A}">
      <dsp:nvSpPr>
        <dsp:cNvPr id="0" name=""/>
        <dsp:cNvSpPr/>
      </dsp:nvSpPr>
      <dsp:spPr>
        <a:xfrm rot="5400000">
          <a:off x="-175952" y="175952"/>
          <a:ext cx="1173018" cy="8211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 rot="-5400000">
        <a:off x="1" y="410555"/>
        <a:ext cx="821112" cy="351906"/>
      </dsp:txXfrm>
    </dsp:sp>
    <dsp:sp modelId="{5FCC1714-FCA6-44E1-82AE-090051349B0C}">
      <dsp:nvSpPr>
        <dsp:cNvPr id="0" name=""/>
        <dsp:cNvSpPr/>
      </dsp:nvSpPr>
      <dsp:spPr>
        <a:xfrm rot="5400000">
          <a:off x="4062298" y="-3241185"/>
          <a:ext cx="1120025" cy="7602397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5">
                  <a:lumMod val="75000"/>
                </a:schemeClr>
              </a:solidFill>
            </a:rPr>
            <a:t>Приказ Рособрнадзора от 29.05.2014 № 785 «Об утверждении требований к структуре официального сайта образовательной организации в информационно-телекоммуникационной сети «Интернет» и формату представления на нем информации»  (действует до 1 января 2021 г</a:t>
          </a:r>
          <a:r>
            <a:rPr lang="en-US" sz="1600" b="1" kern="1200" dirty="0" smtClean="0">
              <a:solidFill>
                <a:schemeClr val="accent5">
                  <a:lumMod val="75000"/>
                </a:schemeClr>
              </a:solidFill>
            </a:rPr>
            <a:t>.)</a:t>
          </a:r>
          <a:endParaRPr lang="ru-RU" sz="1600" kern="1200" dirty="0">
            <a:solidFill>
              <a:schemeClr val="accent5">
                <a:lumMod val="75000"/>
              </a:schemeClr>
            </a:solidFill>
          </a:endParaRPr>
        </a:p>
      </dsp:txBody>
      <dsp:txXfrm rot="-5400000">
        <a:off x="821113" y="54676"/>
        <a:ext cx="7547722" cy="1010675"/>
      </dsp:txXfrm>
    </dsp:sp>
    <dsp:sp modelId="{EC4ABE22-C354-4B46-9C52-51889676F909}">
      <dsp:nvSpPr>
        <dsp:cNvPr id="0" name=""/>
        <dsp:cNvSpPr/>
      </dsp:nvSpPr>
      <dsp:spPr>
        <a:xfrm rot="5400000">
          <a:off x="-175952" y="1474384"/>
          <a:ext cx="1173018" cy="8211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 rot="-5400000">
        <a:off x="1" y="1708987"/>
        <a:ext cx="821112" cy="351906"/>
      </dsp:txXfrm>
    </dsp:sp>
    <dsp:sp modelId="{0A078352-D930-407C-96B1-AFA896F765BE}">
      <dsp:nvSpPr>
        <dsp:cNvPr id="0" name=""/>
        <dsp:cNvSpPr/>
      </dsp:nvSpPr>
      <dsp:spPr>
        <a:xfrm rot="5400000">
          <a:off x="4096270" y="-2051856"/>
          <a:ext cx="978337" cy="7602397"/>
        </a:xfrm>
        <a:prstGeom prst="round2SameRect">
          <a:avLst/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bg1"/>
              </a:solidFill>
            </a:rPr>
            <a:t>На официальном сайте комитета образования и науки Курской области </a:t>
          </a:r>
          <a:endParaRPr lang="ru-RU" sz="1800" kern="1200" dirty="0">
            <a:solidFill>
              <a:schemeClr val="bg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chemeClr val="bg1"/>
              </a:solidFill>
              <a:hlinkClick xmlns:r="http://schemas.openxmlformats.org/officeDocument/2006/relationships" r:id="rId1"/>
            </a:rPr>
            <a:t>https://www.komobr46.ru</a:t>
          </a:r>
          <a:endParaRPr lang="ru-RU" sz="2000" b="1" kern="1200" dirty="0">
            <a:solidFill>
              <a:schemeClr val="bg1"/>
            </a:solidFill>
          </a:endParaRPr>
        </a:p>
      </dsp:txBody>
      <dsp:txXfrm rot="-5400000">
        <a:off x="784240" y="1307932"/>
        <a:ext cx="7554639" cy="882821"/>
      </dsp:txXfrm>
    </dsp:sp>
    <dsp:sp modelId="{F93F0672-920D-4C30-942C-C0E0A8EA49B6}">
      <dsp:nvSpPr>
        <dsp:cNvPr id="0" name=""/>
        <dsp:cNvSpPr/>
      </dsp:nvSpPr>
      <dsp:spPr>
        <a:xfrm rot="5400000">
          <a:off x="-167240" y="2740538"/>
          <a:ext cx="1173018" cy="8211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 rot="-5400000">
        <a:off x="8713" y="2975141"/>
        <a:ext cx="821112" cy="351906"/>
      </dsp:txXfrm>
    </dsp:sp>
    <dsp:sp modelId="{02001599-A430-4E33-ACA2-D23422968A5A}">
      <dsp:nvSpPr>
        <dsp:cNvPr id="0" name=""/>
        <dsp:cNvSpPr/>
      </dsp:nvSpPr>
      <dsp:spPr>
        <a:xfrm rot="5400000">
          <a:off x="3622914" y="-452151"/>
          <a:ext cx="1998793" cy="76023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Раздел «Переданные полномочия»  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План мероприятий по профилактике нарушений</a:t>
          </a:r>
          <a:endParaRPr lang="ru-RU" sz="18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>
              <a:solidFill>
                <a:schemeClr val="accent4">
                  <a:lumMod val="75000"/>
                </a:schemeClr>
              </a:solidFill>
            </a:rPr>
            <a:t>Размещены «Методические рекомендации представления информации об образовательной организации на официальном сайте в информационно-телекоммуникационной сети «Интернет» с учетом соблюдения требований законодательства  в сфере образования»</a:t>
          </a:r>
          <a:endParaRPr lang="ru-RU" sz="1700" b="1" kern="1200" dirty="0">
            <a:solidFill>
              <a:schemeClr val="accent4">
                <a:lumMod val="75000"/>
              </a:schemeClr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b="1" kern="1200" dirty="0"/>
        </a:p>
      </dsp:txBody>
      <dsp:txXfrm rot="-5400000">
        <a:off x="821113" y="2447224"/>
        <a:ext cx="7504824" cy="18036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8B61E9F9-B951-4F03-847A-054803E120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B0C1A44-6DE4-4A6A-A5F8-939DBEAD19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347F6-117E-42F9-880C-0A94064EB17C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CFA20C0-6696-453C-AE04-A17FF58580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F8D3310-DED9-4B2F-83AC-8346A3E58D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182C2-288E-42AD-A804-AE453C5E1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878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FEF3D-1873-4E02-8857-4665CC7C9BA7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9E740-CA90-48AA-9ED2-7414A114A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89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187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22613E47-EE21-490C-A99B-8BFD09B773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014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Изображение выглядит как здание, остановка, сидит, движение&#10;&#10;Автоматически созданное описание">
            <a:extLst>
              <a:ext uri="{FF2B5EF4-FFF2-40B4-BE49-F238E27FC236}">
                <a16:creationId xmlns:a16="http://schemas.microsoft.com/office/drawing/2014/main" xmlns="" id="{A340A78C-4ED9-466E-96B5-996A8E79B2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5230"/>
            <a:ext cx="12192000" cy="2842054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C99FE11-9881-4EA9-ADC4-777EF1D48E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1124" y="1495974"/>
            <a:ext cx="5334840" cy="22588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xmlns="" id="{67D2F4AD-FD94-4964-8A54-792FE42367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17411" y="1495974"/>
            <a:ext cx="5334658" cy="22588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Заголовок 2">
            <a:extLst>
              <a:ext uri="{FF2B5EF4-FFF2-40B4-BE49-F238E27FC236}">
                <a16:creationId xmlns:a16="http://schemas.microsoft.com/office/drawing/2014/main" xmlns="" id="{464E8F27-323D-4836-8DE6-F6C0041441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1060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C99FE11-9881-4EA9-ADC4-777EF1D48E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1599" y="1495974"/>
            <a:ext cx="5334840" cy="4619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xmlns="" id="{67D2F4AD-FD94-4964-8A54-792FE42367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17411" y="1495974"/>
            <a:ext cx="5334658" cy="4619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Заголовок 2">
            <a:extLst>
              <a:ext uri="{FF2B5EF4-FFF2-40B4-BE49-F238E27FC236}">
                <a16:creationId xmlns:a16="http://schemas.microsoft.com/office/drawing/2014/main" xmlns="" id="{21196E62-2D58-40DF-BF0B-8A9404533A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97645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042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C99FE11-9881-4EA9-ADC4-777EF1D48E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1599" y="1495974"/>
            <a:ext cx="5334840" cy="4619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Рисунок 2">
            <a:extLst>
              <a:ext uri="{FF2B5EF4-FFF2-40B4-BE49-F238E27FC236}">
                <a16:creationId xmlns:a16="http://schemas.microsoft.com/office/drawing/2014/main" xmlns="" id="{EBB194F7-AFF1-4565-AA29-DCFEC26EF9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  <p:sp>
        <p:nvSpPr>
          <p:cNvPr id="15" name="Заголовок 2">
            <a:extLst>
              <a:ext uri="{FF2B5EF4-FFF2-40B4-BE49-F238E27FC236}">
                <a16:creationId xmlns:a16="http://schemas.microsoft.com/office/drawing/2014/main" xmlns="" id="{BCDB491C-6192-4569-8A02-5429D348D7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0006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26">
            <a:extLst>
              <a:ext uri="{FF2B5EF4-FFF2-40B4-BE49-F238E27FC236}">
                <a16:creationId xmlns:a16="http://schemas.microsoft.com/office/drawing/2014/main" xmlns="" id="{D58D1A55-02F6-4A33-89F3-E192F941E0C6}"/>
              </a:ext>
            </a:extLst>
          </p:cNvPr>
          <p:cNvCxnSpPr/>
          <p:nvPr userDrawn="1"/>
        </p:nvCxnSpPr>
        <p:spPr>
          <a:xfrm>
            <a:off x="6096000" y="880054"/>
            <a:ext cx="0" cy="2808000"/>
          </a:xfrm>
          <a:prstGeom prst="line">
            <a:avLst/>
          </a:prstGeom>
          <a:ln w="38100">
            <a:solidFill>
              <a:schemeClr val="tx2"/>
            </a:soli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3">
            <a:extLst>
              <a:ext uri="{FF2B5EF4-FFF2-40B4-BE49-F238E27FC236}">
                <a16:creationId xmlns:a16="http://schemas.microsoft.com/office/drawing/2014/main" xmlns="" id="{54AAED63-76C3-4895-BD6D-69B8C9EA5E2F}"/>
              </a:ext>
            </a:extLst>
          </p:cNvPr>
          <p:cNvSpPr/>
          <p:nvPr userDrawn="1"/>
        </p:nvSpPr>
        <p:spPr>
          <a:xfrm>
            <a:off x="6039439" y="2258568"/>
            <a:ext cx="113122" cy="113122"/>
          </a:xfrm>
          <a:prstGeom prst="ellipse">
            <a:avLst/>
          </a:prstGeom>
          <a:solidFill>
            <a:schemeClr val="tx2"/>
          </a:solidFill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20" name="Straight Connector 9">
            <a:extLst>
              <a:ext uri="{FF2B5EF4-FFF2-40B4-BE49-F238E27FC236}">
                <a16:creationId xmlns:a16="http://schemas.microsoft.com/office/drawing/2014/main" xmlns="" id="{9D6749A7-7981-4F00-A857-E305F2BF82D7}"/>
              </a:ext>
            </a:extLst>
          </p:cNvPr>
          <p:cNvCxnSpPr/>
          <p:nvPr userDrawn="1"/>
        </p:nvCxnSpPr>
        <p:spPr>
          <a:xfrm>
            <a:off x="5495629" y="2315511"/>
            <a:ext cx="540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7">
            <a:extLst>
              <a:ext uri="{FF2B5EF4-FFF2-40B4-BE49-F238E27FC236}">
                <a16:creationId xmlns:a16="http://schemas.microsoft.com/office/drawing/2014/main" xmlns="" id="{C9E3E371-E110-4B2F-A30F-678A9E556ECC}"/>
              </a:ext>
            </a:extLst>
          </p:cNvPr>
          <p:cNvSpPr/>
          <p:nvPr userDrawn="1"/>
        </p:nvSpPr>
        <p:spPr>
          <a:xfrm>
            <a:off x="6039439" y="3645193"/>
            <a:ext cx="113122" cy="113122"/>
          </a:xfrm>
          <a:prstGeom prst="ellipse">
            <a:avLst/>
          </a:prstGeom>
          <a:solidFill>
            <a:schemeClr val="tx2"/>
          </a:solidFill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22" name="Straight Connector 28">
            <a:extLst>
              <a:ext uri="{FF2B5EF4-FFF2-40B4-BE49-F238E27FC236}">
                <a16:creationId xmlns:a16="http://schemas.microsoft.com/office/drawing/2014/main" xmlns="" id="{45823006-C764-4B07-8F7A-7F3D6F665595}"/>
              </a:ext>
            </a:extLst>
          </p:cNvPr>
          <p:cNvCxnSpPr/>
          <p:nvPr userDrawn="1"/>
        </p:nvCxnSpPr>
        <p:spPr>
          <a:xfrm>
            <a:off x="6152561" y="3692900"/>
            <a:ext cx="524759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C3169977-E8B8-4082-9803-CAD30AE9CB8C}"/>
              </a:ext>
            </a:extLst>
          </p:cNvPr>
          <p:cNvGrpSpPr/>
          <p:nvPr userDrawn="1"/>
        </p:nvGrpSpPr>
        <p:grpSpPr>
          <a:xfrm>
            <a:off x="4429613" y="1787947"/>
            <a:ext cx="1054364" cy="1054364"/>
            <a:chOff x="4448467" y="1788329"/>
            <a:chExt cx="1054364" cy="1054364"/>
          </a:xfrm>
          <a:effectLst/>
        </p:grpSpPr>
        <p:sp>
          <p:nvSpPr>
            <p:cNvPr id="26" name="Rectangle 13">
              <a:extLst>
                <a:ext uri="{FF2B5EF4-FFF2-40B4-BE49-F238E27FC236}">
                  <a16:creationId xmlns:a16="http://schemas.microsoft.com/office/drawing/2014/main" xmlns="" id="{6524614D-2165-4261-B963-A17FDD803486}"/>
                </a:ext>
              </a:extLst>
            </p:cNvPr>
            <p:cNvSpPr/>
            <p:nvPr/>
          </p:nvSpPr>
          <p:spPr>
            <a:xfrm>
              <a:off x="4448467" y="1788329"/>
              <a:ext cx="1054364" cy="1054364"/>
            </a:xfrm>
            <a:prstGeom prst="rect">
              <a:avLst/>
            </a:prstGeom>
            <a:solidFill>
              <a:schemeClr val="accent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7" name="Rectangle 4">
              <a:extLst>
                <a:ext uri="{FF2B5EF4-FFF2-40B4-BE49-F238E27FC236}">
                  <a16:creationId xmlns:a16="http://schemas.microsoft.com/office/drawing/2014/main" xmlns="" id="{F3E2168E-2E6E-4B00-99C4-9EB42EE2B1EB}"/>
                </a:ext>
              </a:extLst>
            </p:cNvPr>
            <p:cNvSpPr/>
            <p:nvPr/>
          </p:nvSpPr>
          <p:spPr>
            <a:xfrm>
              <a:off x="4448467" y="2755823"/>
              <a:ext cx="1054364" cy="8687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xmlns="" id="{EA1D17E1-D26E-4810-B902-133B3ECFE31B}"/>
              </a:ext>
            </a:extLst>
          </p:cNvPr>
          <p:cNvGrpSpPr/>
          <p:nvPr userDrawn="1"/>
        </p:nvGrpSpPr>
        <p:grpSpPr>
          <a:xfrm>
            <a:off x="6677320" y="3165718"/>
            <a:ext cx="1058290" cy="1054364"/>
            <a:chOff x="6677320" y="3165718"/>
            <a:chExt cx="1058290" cy="1054364"/>
          </a:xfrm>
          <a:effectLst/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0DC14135-F5DA-4E6F-A025-4BC714CD401A}"/>
                </a:ext>
              </a:extLst>
            </p:cNvPr>
            <p:cNvSpPr/>
            <p:nvPr/>
          </p:nvSpPr>
          <p:spPr>
            <a:xfrm>
              <a:off x="6677320" y="3165718"/>
              <a:ext cx="1054364" cy="10543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1" name="Rectangle 33">
              <a:extLst>
                <a:ext uri="{FF2B5EF4-FFF2-40B4-BE49-F238E27FC236}">
                  <a16:creationId xmlns:a16="http://schemas.microsoft.com/office/drawing/2014/main" xmlns="" id="{3E25CB18-572D-42EC-97AF-D08300DCC736}"/>
                </a:ext>
              </a:extLst>
            </p:cNvPr>
            <p:cNvSpPr/>
            <p:nvPr/>
          </p:nvSpPr>
          <p:spPr>
            <a:xfrm>
              <a:off x="6681246" y="4133212"/>
              <a:ext cx="1054364" cy="8687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cxnSp>
        <p:nvCxnSpPr>
          <p:cNvPr id="34" name="Straight Connector 26">
            <a:extLst>
              <a:ext uri="{FF2B5EF4-FFF2-40B4-BE49-F238E27FC236}">
                <a16:creationId xmlns:a16="http://schemas.microsoft.com/office/drawing/2014/main" xmlns="" id="{16BBC598-1BDE-4D1A-BB88-72DA17CE70D4}"/>
              </a:ext>
            </a:extLst>
          </p:cNvPr>
          <p:cNvCxnSpPr/>
          <p:nvPr userDrawn="1"/>
        </p:nvCxnSpPr>
        <p:spPr>
          <a:xfrm>
            <a:off x="6104626" y="3758315"/>
            <a:ext cx="0" cy="3096000"/>
          </a:xfrm>
          <a:prstGeom prst="line">
            <a:avLst/>
          </a:prstGeom>
          <a:ln w="38100">
            <a:solidFill>
              <a:schemeClr val="tx2"/>
            </a:soli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Текст 2">
            <a:extLst>
              <a:ext uri="{FF2B5EF4-FFF2-40B4-BE49-F238E27FC236}">
                <a16:creationId xmlns:a16="http://schemas.microsoft.com/office/drawing/2014/main" xmlns="" id="{35F4A4C7-1501-4C9F-8958-D821FFB3FE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18285" y="3092511"/>
            <a:ext cx="3814734" cy="31961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6" name="Текст 2">
            <a:extLst>
              <a:ext uri="{FF2B5EF4-FFF2-40B4-BE49-F238E27FC236}">
                <a16:creationId xmlns:a16="http://schemas.microsoft.com/office/drawing/2014/main" xmlns="" id="{AD7CB3B5-D1EF-42F4-9DE1-37EAB24E46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572" y="1691760"/>
            <a:ext cx="3814734" cy="319614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4" name="Заголовок 2">
            <a:extLst>
              <a:ext uri="{FF2B5EF4-FFF2-40B4-BE49-F238E27FC236}">
                <a16:creationId xmlns:a16="http://schemas.microsoft.com/office/drawing/2014/main" xmlns="" id="{9B80F71C-A499-45AC-8193-30D6AA3238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67694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xmlns="" id="{72590394-0C6E-4A6D-9596-E8A0E2FF0878}"/>
              </a:ext>
            </a:extLst>
          </p:cNvPr>
          <p:cNvSpPr/>
          <p:nvPr userDrawn="1"/>
        </p:nvSpPr>
        <p:spPr>
          <a:xfrm>
            <a:off x="9170917" y="1947896"/>
            <a:ext cx="2404800" cy="3950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xmlns="" id="{E48D7E1E-0252-44CD-9533-75560C8E2B2F}"/>
              </a:ext>
            </a:extLst>
          </p:cNvPr>
          <p:cNvSpPr/>
          <p:nvPr userDrawn="1"/>
        </p:nvSpPr>
        <p:spPr>
          <a:xfrm>
            <a:off x="6321530" y="1947896"/>
            <a:ext cx="2404800" cy="3950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xmlns="" id="{CE66E94B-3FC3-46AD-92D1-25195E5FBA62}"/>
              </a:ext>
            </a:extLst>
          </p:cNvPr>
          <p:cNvSpPr/>
          <p:nvPr userDrawn="1"/>
        </p:nvSpPr>
        <p:spPr>
          <a:xfrm>
            <a:off x="3471933" y="1947896"/>
            <a:ext cx="2405710" cy="3950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xmlns="" id="{96ABD9B7-8F18-49B3-B638-4F264046C9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75215" y="1947442"/>
            <a:ext cx="2401728" cy="144923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xmlns="" id="{9127D34D-9B1A-4C82-944C-C60729C0003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3066" y="1947442"/>
            <a:ext cx="2401728" cy="144923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xmlns="" id="{559F7FE1-0B87-42B3-8D89-ACFEDB0EF77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72453" y="1947442"/>
            <a:ext cx="2401728" cy="144923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xmlns="" id="{852D14A3-0C3C-4222-BC34-BA85A3D8EA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79683" y="3692103"/>
            <a:ext cx="2390210" cy="22059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xmlns="" id="{16B54265-29A4-45F6-8E4F-F0D66BF5E16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28825" y="3692103"/>
            <a:ext cx="2390210" cy="22059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xmlns="" id="{8F5CADDE-FB67-48D2-80F1-50325E6F9F6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78212" y="3692103"/>
            <a:ext cx="2390210" cy="22059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xmlns="" id="{29B87DC1-9901-40F8-9BAC-098C63509FFD}"/>
              </a:ext>
            </a:extLst>
          </p:cNvPr>
          <p:cNvSpPr/>
          <p:nvPr userDrawn="1"/>
        </p:nvSpPr>
        <p:spPr>
          <a:xfrm>
            <a:off x="625618" y="1947896"/>
            <a:ext cx="2405710" cy="3950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Рисунок 2">
            <a:extLst>
              <a:ext uri="{FF2B5EF4-FFF2-40B4-BE49-F238E27FC236}">
                <a16:creationId xmlns:a16="http://schemas.microsoft.com/office/drawing/2014/main" xmlns="" id="{FCE179FA-D27B-4C7F-98F8-37734CC013D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28900" y="1947442"/>
            <a:ext cx="2401728" cy="144923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38" name="Текст 2">
            <a:extLst>
              <a:ext uri="{FF2B5EF4-FFF2-40B4-BE49-F238E27FC236}">
                <a16:creationId xmlns:a16="http://schemas.microsoft.com/office/drawing/2014/main" xmlns="" id="{32ABFBC2-76BE-4598-9E42-C651178F464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3368" y="3692103"/>
            <a:ext cx="2390210" cy="22059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2" name="Заголовок 2">
            <a:extLst>
              <a:ext uri="{FF2B5EF4-FFF2-40B4-BE49-F238E27FC236}">
                <a16:creationId xmlns:a16="http://schemas.microsoft.com/office/drawing/2014/main" xmlns="" id="{4C2A6FF9-69BB-452A-9D2D-47C24BB3A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69730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D8F36CF-F2BC-40FE-8EA2-F424781E050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2225615"/>
            <a:ext cx="6096000" cy="3295291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xmlns="" id="{5D9C513A-BFF6-4D92-99B6-BBC165113B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2225615"/>
            <a:ext cx="5580062" cy="32952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6" name="Заголовок 2">
            <a:extLst>
              <a:ext uri="{FF2B5EF4-FFF2-40B4-BE49-F238E27FC236}">
                <a16:creationId xmlns:a16="http://schemas.microsoft.com/office/drawing/2014/main" xmlns="" id="{C997A6B0-70D2-4CAA-A679-DD3DE39B09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4712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7">
            <a:extLst>
              <a:ext uri="{FF2B5EF4-FFF2-40B4-BE49-F238E27FC236}">
                <a16:creationId xmlns:a16="http://schemas.microsoft.com/office/drawing/2014/main" xmlns="" id="{2373DDA6-9FB5-499A-8FD9-8B91AF084A5F}"/>
              </a:ext>
            </a:extLst>
          </p:cNvPr>
          <p:cNvSpPr/>
          <p:nvPr userDrawn="1"/>
        </p:nvSpPr>
        <p:spPr>
          <a:xfrm>
            <a:off x="1265091" y="1772816"/>
            <a:ext cx="4628600" cy="1944216"/>
          </a:xfrm>
          <a:prstGeom prst="roundRect">
            <a:avLst>
              <a:gd name="adj" fmla="val 74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lvl="0" indent="-182563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" name="Rectangle: Rounded Corners 19">
            <a:extLst>
              <a:ext uri="{FF2B5EF4-FFF2-40B4-BE49-F238E27FC236}">
                <a16:creationId xmlns:a16="http://schemas.microsoft.com/office/drawing/2014/main" xmlns="" id="{5717EE70-02C3-4FF3-A3CB-88A1B6779337}"/>
              </a:ext>
            </a:extLst>
          </p:cNvPr>
          <p:cNvSpPr/>
          <p:nvPr userDrawn="1"/>
        </p:nvSpPr>
        <p:spPr>
          <a:xfrm>
            <a:off x="6307018" y="1772816"/>
            <a:ext cx="4628600" cy="1944216"/>
          </a:xfrm>
          <a:prstGeom prst="roundRect">
            <a:avLst>
              <a:gd name="adj" fmla="val 748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lvl="0" indent="-182563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Rectangle: Rounded Corners 20">
            <a:extLst>
              <a:ext uri="{FF2B5EF4-FFF2-40B4-BE49-F238E27FC236}">
                <a16:creationId xmlns:a16="http://schemas.microsoft.com/office/drawing/2014/main" xmlns="" id="{397695A6-CB85-4FA1-81AE-A2D0D29782C0}"/>
              </a:ext>
            </a:extLst>
          </p:cNvPr>
          <p:cNvSpPr/>
          <p:nvPr userDrawn="1"/>
        </p:nvSpPr>
        <p:spPr>
          <a:xfrm>
            <a:off x="1265091" y="3933056"/>
            <a:ext cx="4628600" cy="1944216"/>
          </a:xfrm>
          <a:prstGeom prst="roundRect">
            <a:avLst>
              <a:gd name="adj" fmla="val 74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" name="Rectangle: Rounded Corners 29">
            <a:extLst>
              <a:ext uri="{FF2B5EF4-FFF2-40B4-BE49-F238E27FC236}">
                <a16:creationId xmlns:a16="http://schemas.microsoft.com/office/drawing/2014/main" xmlns="" id="{60F7A21B-C033-43B8-8165-1712780DDCFA}"/>
              </a:ext>
            </a:extLst>
          </p:cNvPr>
          <p:cNvSpPr/>
          <p:nvPr userDrawn="1"/>
        </p:nvSpPr>
        <p:spPr>
          <a:xfrm>
            <a:off x="6307018" y="3933056"/>
            <a:ext cx="4628600" cy="1944216"/>
          </a:xfrm>
          <a:prstGeom prst="roundRect">
            <a:avLst>
              <a:gd name="adj" fmla="val 748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lvl="0" indent="-182563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EE481C6-F6D5-4BFC-A6CE-4D364E5B4E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62974" y="1863725"/>
            <a:ext cx="4441825" cy="175101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xmlns="" id="{3F708CF0-C906-4B82-9DDD-E77D51D2FC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04678" y="1863724"/>
            <a:ext cx="4441825" cy="175101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xmlns="" id="{6A897CF2-2888-4A01-834D-21418F290D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04678" y="4018632"/>
            <a:ext cx="4441825" cy="175101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xmlns="" id="{7D14A4F8-CA94-4037-8472-6E06E9DF99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62974" y="4033388"/>
            <a:ext cx="4441825" cy="175101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E13B4367-2763-4939-BB98-BD3255F27690}"/>
              </a:ext>
            </a:extLst>
          </p:cNvPr>
          <p:cNvGrpSpPr/>
          <p:nvPr userDrawn="1"/>
        </p:nvGrpSpPr>
        <p:grpSpPr>
          <a:xfrm>
            <a:off x="5285910" y="3014954"/>
            <a:ext cx="1620180" cy="1620180"/>
            <a:chOff x="5285910" y="3014954"/>
            <a:chExt cx="1620180" cy="1620180"/>
          </a:xfrm>
        </p:grpSpPr>
        <p:sp>
          <p:nvSpPr>
            <p:cNvPr id="19" name="Oval 28">
              <a:extLst>
                <a:ext uri="{FF2B5EF4-FFF2-40B4-BE49-F238E27FC236}">
                  <a16:creationId xmlns:a16="http://schemas.microsoft.com/office/drawing/2014/main" xmlns="" id="{137E14FE-B026-4425-95EC-348ABBB6523B}"/>
                </a:ext>
              </a:extLst>
            </p:cNvPr>
            <p:cNvSpPr/>
            <p:nvPr userDrawn="1"/>
          </p:nvSpPr>
          <p:spPr>
            <a:xfrm>
              <a:off x="5285910" y="3014954"/>
              <a:ext cx="1620180" cy="16201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30">
              <a:extLst>
                <a:ext uri="{FF2B5EF4-FFF2-40B4-BE49-F238E27FC236}">
                  <a16:creationId xmlns:a16="http://schemas.microsoft.com/office/drawing/2014/main" xmlns="" id="{3A0F1D7B-3DF2-4CE6-AF34-AF1C8E108757}"/>
                </a:ext>
              </a:extLst>
            </p:cNvPr>
            <p:cNvSpPr/>
            <p:nvPr userDrawn="1"/>
          </p:nvSpPr>
          <p:spPr>
            <a:xfrm>
              <a:off x="5459394" y="3188438"/>
              <a:ext cx="1273212" cy="1273212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</p:grp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55BFC40-6925-4E5F-BF1D-B29BAEF2328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3385" y="3428538"/>
            <a:ext cx="1203325" cy="70643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2" name="Заголовок 2">
            <a:extLst>
              <a:ext uri="{FF2B5EF4-FFF2-40B4-BE49-F238E27FC236}">
                <a16:creationId xmlns:a16="http://schemas.microsoft.com/office/drawing/2014/main" xmlns="" id="{D78E191B-0393-4AEF-BFE5-CB7708539E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7212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32">
            <a:extLst>
              <a:ext uri="{FF2B5EF4-FFF2-40B4-BE49-F238E27FC236}">
                <a16:creationId xmlns:a16="http://schemas.microsoft.com/office/drawing/2014/main" xmlns="" id="{FF49F5A1-2D54-4311-9E9E-CCB655F2B9FA}"/>
              </a:ext>
            </a:extLst>
          </p:cNvPr>
          <p:cNvSpPr/>
          <p:nvPr userDrawn="1"/>
        </p:nvSpPr>
        <p:spPr>
          <a:xfrm>
            <a:off x="6204824" y="4818045"/>
            <a:ext cx="440465" cy="420317"/>
          </a:xfrm>
          <a:custGeom>
            <a:avLst/>
            <a:gdLst>
              <a:gd name="connsiteX0" fmla="*/ 0 w 435703"/>
              <a:gd name="connsiteY0" fmla="*/ 0 h 420317"/>
              <a:gd name="connsiteX1" fmla="*/ 435703 w 435703"/>
              <a:gd name="connsiteY1" fmla="*/ 0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35703"/>
              <a:gd name="connsiteY0" fmla="*/ 0 h 420317"/>
              <a:gd name="connsiteX1" fmla="*/ 435703 w 435703"/>
              <a:gd name="connsiteY1" fmla="*/ 14288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40465"/>
              <a:gd name="connsiteY0" fmla="*/ 0 h 420317"/>
              <a:gd name="connsiteX1" fmla="*/ 440465 w 440465"/>
              <a:gd name="connsiteY1" fmla="*/ 19051 h 420317"/>
              <a:gd name="connsiteX2" fmla="*/ 176733 w 440465"/>
              <a:gd name="connsiteY2" fmla="*/ 420317 h 420317"/>
              <a:gd name="connsiteX3" fmla="*/ 175459 w 440465"/>
              <a:gd name="connsiteY3" fmla="*/ 420317 h 420317"/>
              <a:gd name="connsiteX4" fmla="*/ 0 w 440465"/>
              <a:gd name="connsiteY4" fmla="*/ 0 h 420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465" h="420317">
                <a:moveTo>
                  <a:pt x="0" y="0"/>
                </a:moveTo>
                <a:lnTo>
                  <a:pt x="440465" y="19051"/>
                </a:lnTo>
                <a:lnTo>
                  <a:pt x="176733" y="420317"/>
                </a:lnTo>
                <a:lnTo>
                  <a:pt x="175459" y="4203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C9D9E9E9-735E-4B37-BE36-F5FC8792E6C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375564" y="1802916"/>
            <a:ext cx="6816436" cy="3435686"/>
          </a:xfrm>
          <a:custGeom>
            <a:avLst/>
            <a:gdLst>
              <a:gd name="connsiteX0" fmla="*/ 0 w 6816436"/>
              <a:gd name="connsiteY0" fmla="*/ 0 h 3241964"/>
              <a:gd name="connsiteX1" fmla="*/ 6816436 w 6816436"/>
              <a:gd name="connsiteY1" fmla="*/ 0 h 3241964"/>
              <a:gd name="connsiteX2" fmla="*/ 6816436 w 6816436"/>
              <a:gd name="connsiteY2" fmla="*/ 3241964 h 3241964"/>
              <a:gd name="connsiteX3" fmla="*/ 1004719 w 6816436"/>
              <a:gd name="connsiteY3" fmla="*/ 3241964 h 3241964"/>
              <a:gd name="connsiteX4" fmla="*/ 0 w 6816436"/>
              <a:gd name="connsiteY4" fmla="*/ 835137 h 3241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6436" h="3241964">
                <a:moveTo>
                  <a:pt x="0" y="0"/>
                </a:moveTo>
                <a:lnTo>
                  <a:pt x="6816436" y="0"/>
                </a:lnTo>
                <a:lnTo>
                  <a:pt x="6816436" y="3241964"/>
                </a:lnTo>
                <a:lnTo>
                  <a:pt x="1004719" y="3241964"/>
                </a:lnTo>
                <a:lnTo>
                  <a:pt x="0" y="8351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1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 dirty="0"/>
              <a:t>Вставить рисунок                                                                                           и отправить на задний план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19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F3A68A85-C08C-4ABB-AEA4-8BE0D6D1CF8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429003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Рисунок</a:t>
            </a:r>
            <a:endParaRPr lang="en-US" dirty="0"/>
          </a:p>
          <a:p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xmlns="" id="{D6DA1285-73AF-49B0-90CB-4BC58CA6EAF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48000" y="4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Рисунок</a:t>
            </a:r>
            <a:endParaRPr lang="en-US" dirty="0"/>
          </a:p>
          <a:p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xmlns="" id="{B3F9DBF3-29C5-4EC1-B842-B1C97FD3658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3429001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Рисунок</a:t>
            </a:r>
            <a:endParaRPr lang="en-US" dirty="0"/>
          </a:p>
          <a:p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xmlns="" id="{42289922-FE00-4DA4-BBAB-3A9DF040638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44000" y="2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Рисунок</a:t>
            </a:r>
            <a:endParaRPr lang="en-US" dirty="0"/>
          </a:p>
          <a:p>
            <a:endParaRPr lang="en-US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67A5494-FED7-44D7-91F7-215DFE5B18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"/>
            <a:ext cx="3048000" cy="342899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xmlns="" id="{38B453D8-9238-49FC-A26F-761C86F49A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5999" y="0"/>
            <a:ext cx="3047999" cy="342899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xmlns="" id="{36E3C913-E243-4987-82F4-5A5B0C36AB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3998" y="3439064"/>
            <a:ext cx="3047999" cy="342899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xmlns="" id="{C40BBE00-6393-4074-B35A-E68BF32D6C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56626" y="3439064"/>
            <a:ext cx="3048000" cy="342899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262736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FB239F5A-AC9C-47B0-A16E-43C374B6E579}"/>
              </a:ext>
            </a:extLst>
          </p:cNvPr>
          <p:cNvSpPr/>
          <p:nvPr userDrawn="1"/>
        </p:nvSpPr>
        <p:spPr>
          <a:xfrm>
            <a:off x="0" y="741875"/>
            <a:ext cx="12192000" cy="53742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xmlns="" id="{8C372B60-96E7-4A6C-AB7D-C438C1E446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44398" y="5639191"/>
            <a:ext cx="7931666" cy="3762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Город, месяц, дата</a:t>
            </a:r>
          </a:p>
        </p:txBody>
      </p:sp>
      <p:sp>
        <p:nvSpPr>
          <p:cNvPr id="15" name="Текст 13">
            <a:extLst>
              <a:ext uri="{FF2B5EF4-FFF2-40B4-BE49-F238E27FC236}">
                <a16:creationId xmlns:a16="http://schemas.microsoft.com/office/drawing/2014/main" xmlns="" id="{B24F3C19-0A22-4229-BE99-BBEE957CD91A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744398" y="2171369"/>
            <a:ext cx="7931664" cy="252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ТЕМА ВЫСТУПЛЕНИЯ</a:t>
            </a:r>
          </a:p>
        </p:txBody>
      </p:sp>
      <p:sp>
        <p:nvSpPr>
          <p:cNvPr id="16" name="Текст 13">
            <a:extLst>
              <a:ext uri="{FF2B5EF4-FFF2-40B4-BE49-F238E27FC236}">
                <a16:creationId xmlns:a16="http://schemas.microsoft.com/office/drawing/2014/main" xmlns="" id="{260FA8B3-E80C-4FB8-B1F1-D2DB70608AF2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744398" y="4760649"/>
            <a:ext cx="7931664" cy="80926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ФИО, должность</a:t>
            </a:r>
          </a:p>
        </p:txBody>
      </p:sp>
      <p:sp>
        <p:nvSpPr>
          <p:cNvPr id="18" name="Текст 13">
            <a:extLst>
              <a:ext uri="{FF2B5EF4-FFF2-40B4-BE49-F238E27FC236}">
                <a16:creationId xmlns:a16="http://schemas.microsoft.com/office/drawing/2014/main" xmlns="" id="{CFD390DD-273E-46DC-86DA-2398186CB489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3744398" y="1725852"/>
            <a:ext cx="7931664" cy="3762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Название структурного подразделения администрации 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A3B92538-87A1-48BD-9E21-C293356CCBB6}"/>
              </a:ext>
            </a:extLst>
          </p:cNvPr>
          <p:cNvGrpSpPr/>
          <p:nvPr userDrawn="1"/>
        </p:nvGrpSpPr>
        <p:grpSpPr>
          <a:xfrm>
            <a:off x="595755" y="1868673"/>
            <a:ext cx="2632705" cy="3120653"/>
            <a:chOff x="515937" y="2088162"/>
            <a:chExt cx="2632705" cy="3120653"/>
          </a:xfrm>
        </p:grpSpPr>
        <p:pic>
          <p:nvPicPr>
            <p:cNvPr id="12" name="Рисунок 11" descr="Изображение выглядит как цветок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6E8B6043-70E8-43F1-8FCD-160DA5C0DD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141"/>
            <a:stretch/>
          </p:blipFill>
          <p:spPr>
            <a:xfrm>
              <a:off x="515938" y="2088162"/>
              <a:ext cx="2556000" cy="2663403"/>
            </a:xfrm>
            <a:prstGeom prst="rect">
              <a:avLst/>
            </a:prstGeom>
          </p:spPr>
        </p:pic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987CD1C7-F4D8-408A-BD9B-731E57D749FB}"/>
                </a:ext>
              </a:extLst>
            </p:cNvPr>
            <p:cNvSpPr/>
            <p:nvPr userDrawn="1"/>
          </p:nvSpPr>
          <p:spPr>
            <a:xfrm>
              <a:off x="515937" y="4977983"/>
              <a:ext cx="2632705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1000" b="0" i="0" u="none" strike="noStrike" kern="1200" cap="none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АДМИНИСТРАЦИЯ КУРСКОЙ ОБЛАСТИ</a:t>
              </a:r>
            </a:p>
          </p:txBody>
        </p:sp>
      </p:grp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528ECFFE-8D11-4FB6-978F-D03C3C7FD7D2}"/>
              </a:ext>
            </a:extLst>
          </p:cNvPr>
          <p:cNvSpPr/>
          <p:nvPr userDrawn="1"/>
        </p:nvSpPr>
        <p:spPr>
          <a:xfrm>
            <a:off x="3407632" y="2341404"/>
            <a:ext cx="216000" cy="21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1537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3">
            <a:extLst>
              <a:ext uri="{FF2B5EF4-FFF2-40B4-BE49-F238E27FC236}">
                <a16:creationId xmlns:a16="http://schemas.microsoft.com/office/drawing/2014/main" xmlns="" id="{E2139B24-BD53-4D4C-A303-1C2E2FEAD0E7}"/>
              </a:ext>
            </a:extLst>
          </p:cNvPr>
          <p:cNvSpPr/>
          <p:nvPr userDrawn="1"/>
        </p:nvSpPr>
        <p:spPr>
          <a:xfrm>
            <a:off x="1014412" y="4566717"/>
            <a:ext cx="4713528" cy="1247071"/>
          </a:xfrm>
          <a:prstGeom prst="roundRect">
            <a:avLst>
              <a:gd name="adj" fmla="val 357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Текст 3">
            <a:extLst>
              <a:ext uri="{FF2B5EF4-FFF2-40B4-BE49-F238E27FC236}">
                <a16:creationId xmlns:a16="http://schemas.microsoft.com/office/drawing/2014/main" xmlns="" id="{B690B75D-C56C-4516-A269-71C0D816A0C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14412" y="4566717"/>
            <a:ext cx="4713528" cy="1247071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1800" b="0">
                <a:solidFill>
                  <a:schemeClr val="tx1"/>
                </a:solidFill>
              </a:defRPr>
            </a:lvl1pPr>
            <a:lvl2pPr marL="457200" indent="0" algn="l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endParaRPr lang="ru-RU" dirty="0"/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xmlns="" id="{D1D352EC-0BDB-42A5-AD18-B94F5A0B6938}"/>
              </a:ext>
            </a:extLst>
          </p:cNvPr>
          <p:cNvSpPr/>
          <p:nvPr userDrawn="1"/>
        </p:nvSpPr>
        <p:spPr>
          <a:xfrm>
            <a:off x="1015130" y="3026485"/>
            <a:ext cx="4713528" cy="1247071"/>
          </a:xfrm>
          <a:prstGeom prst="roundRect">
            <a:avLst>
              <a:gd name="adj" fmla="val 357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xmlns="" id="{0F1ECC38-595A-46F8-BB74-064491804CA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15130" y="3037138"/>
            <a:ext cx="4713528" cy="1225764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1800" b="0">
                <a:solidFill>
                  <a:schemeClr val="tx1"/>
                </a:solidFill>
              </a:defRPr>
            </a:lvl1pPr>
            <a:lvl2pPr marL="457200" indent="0" algn="l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endParaRPr lang="ru-RU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A030F021-A705-4E91-8D9F-0F1C356ED8DE}"/>
              </a:ext>
            </a:extLst>
          </p:cNvPr>
          <p:cNvSpPr/>
          <p:nvPr userDrawn="1"/>
        </p:nvSpPr>
        <p:spPr>
          <a:xfrm>
            <a:off x="1014412" y="1491300"/>
            <a:ext cx="4713528" cy="1247071"/>
          </a:xfrm>
          <a:prstGeom prst="roundRect">
            <a:avLst>
              <a:gd name="adj" fmla="val 357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xmlns="" id="{29315735-CF94-4DBB-A917-2D6ADAC1B69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26319" y="1501953"/>
            <a:ext cx="4689715" cy="1225764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1800" b="0">
                <a:solidFill>
                  <a:schemeClr val="tx1"/>
                </a:solidFill>
              </a:defRPr>
            </a:lvl1pPr>
            <a:lvl2pPr marL="457200" indent="0" algn="l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endParaRPr lang="ru-RU" dirty="0"/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xmlns="" id="{F0E8AFD7-082E-4B81-8630-2D4354082C3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96000" y="1491299"/>
            <a:ext cx="5580062" cy="4317444"/>
          </a:xfrm>
          <a:prstGeom prst="rect">
            <a:avLst/>
          </a:prstGeom>
        </p:spPr>
        <p:txBody>
          <a:bodyPr anchor="t"/>
          <a:lstStyle>
            <a:lvl1pPr marL="180975" indent="-180975" algn="l">
              <a:buClr>
                <a:schemeClr val="accent1"/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</a:defRPr>
            </a:lvl1pPr>
            <a:lvl2pPr marL="457200" indent="0" algn="l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endParaRPr lang="ru-RU" dirty="0"/>
          </a:p>
        </p:txBody>
      </p:sp>
      <p:sp>
        <p:nvSpPr>
          <p:cNvPr id="22" name="Oval 7">
            <a:extLst>
              <a:ext uri="{FF2B5EF4-FFF2-40B4-BE49-F238E27FC236}">
                <a16:creationId xmlns:a16="http://schemas.microsoft.com/office/drawing/2014/main" xmlns="" id="{8D241BC1-FE1A-4327-9819-38305DE7A001}"/>
              </a:ext>
            </a:extLst>
          </p:cNvPr>
          <p:cNvSpPr/>
          <p:nvPr/>
        </p:nvSpPr>
        <p:spPr>
          <a:xfrm>
            <a:off x="550780" y="1646835"/>
            <a:ext cx="936000" cy="936000"/>
          </a:xfrm>
          <a:prstGeom prst="ellipse">
            <a:avLst/>
          </a:prstGeom>
          <a:solidFill>
            <a:schemeClr val="accent4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7">
            <a:extLst>
              <a:ext uri="{FF2B5EF4-FFF2-40B4-BE49-F238E27FC236}">
                <a16:creationId xmlns:a16="http://schemas.microsoft.com/office/drawing/2014/main" xmlns="" id="{6A9B7A21-DA96-4CC5-90E1-18E81C0196D2}"/>
              </a:ext>
            </a:extLst>
          </p:cNvPr>
          <p:cNvSpPr/>
          <p:nvPr/>
        </p:nvSpPr>
        <p:spPr>
          <a:xfrm>
            <a:off x="550780" y="3182020"/>
            <a:ext cx="936000" cy="9360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7">
            <a:extLst>
              <a:ext uri="{FF2B5EF4-FFF2-40B4-BE49-F238E27FC236}">
                <a16:creationId xmlns:a16="http://schemas.microsoft.com/office/drawing/2014/main" xmlns="" id="{76686AEE-B181-4A00-ABF7-E414758A43C0}"/>
              </a:ext>
            </a:extLst>
          </p:cNvPr>
          <p:cNvSpPr/>
          <p:nvPr/>
        </p:nvSpPr>
        <p:spPr>
          <a:xfrm>
            <a:off x="550780" y="4717205"/>
            <a:ext cx="936000" cy="936000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Заголовок 2">
            <a:extLst>
              <a:ext uri="{FF2B5EF4-FFF2-40B4-BE49-F238E27FC236}">
                <a16:creationId xmlns:a16="http://schemas.microsoft.com/office/drawing/2014/main" xmlns="" id="{06110613-58B6-4E21-BCED-9D1E7D1F86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9944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8">
            <a:extLst>
              <a:ext uri="{FF2B5EF4-FFF2-40B4-BE49-F238E27FC236}">
                <a16:creationId xmlns:a16="http://schemas.microsoft.com/office/drawing/2014/main" xmlns="" id="{04D0443B-8B25-4753-97BC-7ACC251051A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290482" y="1493683"/>
            <a:ext cx="3176411" cy="187328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19" name="Рисунок 8">
            <a:extLst>
              <a:ext uri="{FF2B5EF4-FFF2-40B4-BE49-F238E27FC236}">
                <a16:creationId xmlns:a16="http://schemas.microsoft.com/office/drawing/2014/main" xmlns="" id="{3414EF02-61F3-4BCD-9FE6-7540ECF1D09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18082" y="3907760"/>
            <a:ext cx="3176411" cy="1873285"/>
          </a:xfrm>
          <a:prstGeom prst="rect">
            <a:avLst/>
          </a:prstGeom>
          <a:solidFill>
            <a:schemeClr val="bg2"/>
          </a:solidFill>
          <a:effectLst/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18" name="Рисунок 8">
            <a:extLst>
              <a:ext uri="{FF2B5EF4-FFF2-40B4-BE49-F238E27FC236}">
                <a16:creationId xmlns:a16="http://schemas.microsoft.com/office/drawing/2014/main" xmlns="" id="{C7F61115-1220-4340-A824-31B2C776CFE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404282" y="3907760"/>
            <a:ext cx="3176411" cy="1873285"/>
          </a:xfrm>
          <a:prstGeom prst="rect">
            <a:avLst/>
          </a:prstGeom>
          <a:solidFill>
            <a:schemeClr val="bg2"/>
          </a:solidFill>
          <a:effectLst/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17" name="Рисунок 8">
            <a:extLst>
              <a:ext uri="{FF2B5EF4-FFF2-40B4-BE49-F238E27FC236}">
                <a16:creationId xmlns:a16="http://schemas.microsoft.com/office/drawing/2014/main" xmlns="" id="{A3CFCED5-5D53-4B0C-9800-2784DBA52F2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290482" y="3907760"/>
            <a:ext cx="3176411" cy="1873285"/>
          </a:xfrm>
          <a:prstGeom prst="rect">
            <a:avLst/>
          </a:prstGeom>
          <a:solidFill>
            <a:schemeClr val="bg2"/>
          </a:solidFill>
          <a:effectLst/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15" name="Рисунок 8">
            <a:extLst>
              <a:ext uri="{FF2B5EF4-FFF2-40B4-BE49-F238E27FC236}">
                <a16:creationId xmlns:a16="http://schemas.microsoft.com/office/drawing/2014/main" xmlns="" id="{F3FBBD1E-C48A-494C-8A31-8E03E2CC74B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8082" y="1493683"/>
            <a:ext cx="3176411" cy="187328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14" name="Рисунок 8">
            <a:extLst>
              <a:ext uri="{FF2B5EF4-FFF2-40B4-BE49-F238E27FC236}">
                <a16:creationId xmlns:a16="http://schemas.microsoft.com/office/drawing/2014/main" xmlns="" id="{E59BA82F-51B7-481C-915C-CF24D5E8726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04282" y="1493683"/>
            <a:ext cx="3176411" cy="187328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20" name="Заголовок 2">
            <a:extLst>
              <a:ext uri="{FF2B5EF4-FFF2-40B4-BE49-F238E27FC236}">
                <a16:creationId xmlns:a16="http://schemas.microsoft.com/office/drawing/2014/main" xmlns="" id="{98AD1BA8-06A1-4573-9ADF-6280EF1AEA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1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785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3429000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096000" y="3429000"/>
            <a:ext cx="6096000" cy="3429000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3429000"/>
            <a:ext cx="6096000" cy="3429000"/>
          </a:xfrm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43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8"/>
          <p:cNvSpPr>
            <a:spLocks noGrp="1"/>
          </p:cNvSpPr>
          <p:nvPr>
            <p:ph type="pic" idx="13"/>
          </p:nvPr>
        </p:nvSpPr>
        <p:spPr>
          <a:xfrm>
            <a:off x="1" y="-1"/>
            <a:ext cx="12192001" cy="427852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833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215">
        <p14:gallery dir="l"/>
      </p:transition>
    </mc:Choice>
    <mc:Fallback xmlns="">
      <p:transition spd="slow" advTm="7215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FB239F5A-AC9C-47B0-A16E-43C374B6E579}"/>
              </a:ext>
            </a:extLst>
          </p:cNvPr>
          <p:cNvSpPr/>
          <p:nvPr userDrawn="1"/>
        </p:nvSpPr>
        <p:spPr>
          <a:xfrm>
            <a:off x="0" y="741875"/>
            <a:ext cx="12192000" cy="53742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xmlns="" id="{8C372B60-96E7-4A6C-AB7D-C438C1E446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44398" y="5639191"/>
            <a:ext cx="7931666" cy="3762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Город, месяц, дата</a:t>
            </a:r>
          </a:p>
        </p:txBody>
      </p:sp>
      <p:sp>
        <p:nvSpPr>
          <p:cNvPr id="15" name="Текст 13">
            <a:extLst>
              <a:ext uri="{FF2B5EF4-FFF2-40B4-BE49-F238E27FC236}">
                <a16:creationId xmlns:a16="http://schemas.microsoft.com/office/drawing/2014/main" xmlns="" id="{B24F3C19-0A22-4229-BE99-BBEE957CD91A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744398" y="2171369"/>
            <a:ext cx="7931664" cy="252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ТЕМА ВЫСТУПЛЕНИЯ</a:t>
            </a:r>
          </a:p>
        </p:txBody>
      </p:sp>
      <p:sp>
        <p:nvSpPr>
          <p:cNvPr id="16" name="Текст 13">
            <a:extLst>
              <a:ext uri="{FF2B5EF4-FFF2-40B4-BE49-F238E27FC236}">
                <a16:creationId xmlns:a16="http://schemas.microsoft.com/office/drawing/2014/main" xmlns="" id="{260FA8B3-E80C-4FB8-B1F1-D2DB70608AF2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744398" y="4760649"/>
            <a:ext cx="7931664" cy="80926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ФИО, должность</a:t>
            </a:r>
          </a:p>
        </p:txBody>
      </p:sp>
      <p:sp>
        <p:nvSpPr>
          <p:cNvPr id="18" name="Текст 13">
            <a:extLst>
              <a:ext uri="{FF2B5EF4-FFF2-40B4-BE49-F238E27FC236}">
                <a16:creationId xmlns:a16="http://schemas.microsoft.com/office/drawing/2014/main" xmlns="" id="{CFD390DD-273E-46DC-86DA-2398186CB489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3744398" y="1725852"/>
            <a:ext cx="7931664" cy="3762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Название структурного подразделения администрации 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A3B92538-87A1-48BD-9E21-C293356CCBB6}"/>
              </a:ext>
            </a:extLst>
          </p:cNvPr>
          <p:cNvGrpSpPr/>
          <p:nvPr userDrawn="1"/>
        </p:nvGrpSpPr>
        <p:grpSpPr>
          <a:xfrm>
            <a:off x="595755" y="1868673"/>
            <a:ext cx="2632705" cy="3120653"/>
            <a:chOff x="515937" y="2088162"/>
            <a:chExt cx="2632705" cy="3120653"/>
          </a:xfrm>
        </p:grpSpPr>
        <p:pic>
          <p:nvPicPr>
            <p:cNvPr id="12" name="Рисунок 11" descr="Изображение выглядит как цветок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6E8B6043-70E8-43F1-8FCD-160DA5C0DD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141"/>
            <a:stretch/>
          </p:blipFill>
          <p:spPr>
            <a:xfrm>
              <a:off x="515938" y="2088162"/>
              <a:ext cx="2556000" cy="2663403"/>
            </a:xfrm>
            <a:prstGeom prst="rect">
              <a:avLst/>
            </a:prstGeom>
          </p:spPr>
        </p:pic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987CD1C7-F4D8-408A-BD9B-731E57D749FB}"/>
                </a:ext>
              </a:extLst>
            </p:cNvPr>
            <p:cNvSpPr/>
            <p:nvPr userDrawn="1"/>
          </p:nvSpPr>
          <p:spPr>
            <a:xfrm>
              <a:off x="515937" y="4977983"/>
              <a:ext cx="2632705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1000" b="0" i="0" u="none" strike="noStrike" kern="1200" cap="none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АДМИНИСТРАЦИЯ КУРСКОЙ ОБЛАСТИ</a:t>
              </a:r>
            </a:p>
          </p:txBody>
        </p:sp>
      </p:grp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528ECFFE-8D11-4FB6-978F-D03C3C7FD7D2}"/>
              </a:ext>
            </a:extLst>
          </p:cNvPr>
          <p:cNvSpPr/>
          <p:nvPr userDrawn="1"/>
        </p:nvSpPr>
        <p:spPr>
          <a:xfrm>
            <a:off x="3407632" y="2341404"/>
            <a:ext cx="216000" cy="21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5297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E4076951-36FD-4BD3-AD2E-D4133E30B7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34290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D45A6756-DF40-42AC-B331-3985A359031E}"/>
              </a:ext>
            </a:extLst>
          </p:cNvPr>
          <p:cNvGrpSpPr/>
          <p:nvPr userDrawn="1"/>
        </p:nvGrpSpPr>
        <p:grpSpPr>
          <a:xfrm>
            <a:off x="352011" y="3794781"/>
            <a:ext cx="1337610" cy="1693771"/>
            <a:chOff x="725788" y="4286547"/>
            <a:chExt cx="1337610" cy="1693771"/>
          </a:xfrm>
        </p:grpSpPr>
        <p:pic>
          <p:nvPicPr>
            <p:cNvPr id="4" name="Рисунок 3" descr="Изображение выглядит как цветок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B75C884E-D2A3-4CBB-AF5D-17F672EB267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141"/>
            <a:stretch/>
          </p:blipFill>
          <p:spPr>
            <a:xfrm>
              <a:off x="776508" y="4286547"/>
              <a:ext cx="1236170" cy="1288113"/>
            </a:xfrm>
            <a:prstGeom prst="rect">
              <a:avLst/>
            </a:prstGeom>
          </p:spPr>
        </p:pic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8A141197-BF37-4025-8590-EA5DD4578650}"/>
                </a:ext>
              </a:extLst>
            </p:cNvPr>
            <p:cNvSpPr/>
            <p:nvPr userDrawn="1"/>
          </p:nvSpPr>
          <p:spPr>
            <a:xfrm>
              <a:off x="725788" y="5583286"/>
              <a:ext cx="1337610" cy="3970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1100" b="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Администрация                                 Курской области</a:t>
              </a:r>
            </a:p>
          </p:txBody>
        </p:sp>
      </p:grpSp>
      <p:sp>
        <p:nvSpPr>
          <p:cNvPr id="12" name="Rectangle 3">
            <a:extLst>
              <a:ext uri="{FF2B5EF4-FFF2-40B4-BE49-F238E27FC236}">
                <a16:creationId xmlns:a16="http://schemas.microsoft.com/office/drawing/2014/main" xmlns="" id="{DFBC426B-9A70-4117-B33C-E19454283A6A}"/>
              </a:ext>
            </a:extLst>
          </p:cNvPr>
          <p:cNvSpPr/>
          <p:nvPr userDrawn="1"/>
        </p:nvSpPr>
        <p:spPr>
          <a:xfrm rot="16200000" flipV="1">
            <a:off x="628537" y="4948916"/>
            <a:ext cx="2628000" cy="689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25"/>
          </a:p>
        </p:txBody>
      </p:sp>
      <p:sp>
        <p:nvSpPr>
          <p:cNvPr id="13" name="Текст 13">
            <a:extLst>
              <a:ext uri="{FF2B5EF4-FFF2-40B4-BE49-F238E27FC236}">
                <a16:creationId xmlns:a16="http://schemas.microsoft.com/office/drawing/2014/main" xmlns="" id="{CD312D6D-E2C7-4469-A23B-9880D3B364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14007" y="3570493"/>
            <a:ext cx="9562055" cy="3762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Название структурного подразделения администрации 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xmlns="" id="{A81902EF-0B6F-4DF7-BEE0-A632DFD38F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14007" y="4060960"/>
            <a:ext cx="9562055" cy="146870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ТЕМА ВЫСТУПЛЕНИЯ</a:t>
            </a:r>
          </a:p>
        </p:txBody>
      </p:sp>
      <p:sp>
        <p:nvSpPr>
          <p:cNvPr id="15" name="Текст 13">
            <a:extLst>
              <a:ext uri="{FF2B5EF4-FFF2-40B4-BE49-F238E27FC236}">
                <a16:creationId xmlns:a16="http://schemas.microsoft.com/office/drawing/2014/main" xmlns="" id="{5E333FA8-F6A9-4F52-8A9B-5F4A4553F0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14007" y="5643890"/>
            <a:ext cx="9562056" cy="648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ФИО, должность</a:t>
            </a:r>
          </a:p>
        </p:txBody>
      </p:sp>
      <p:sp>
        <p:nvSpPr>
          <p:cNvPr id="16" name="Текст 13">
            <a:extLst>
              <a:ext uri="{FF2B5EF4-FFF2-40B4-BE49-F238E27FC236}">
                <a16:creationId xmlns:a16="http://schemas.microsoft.com/office/drawing/2014/main" xmlns="" id="{37C59575-CAE5-4919-B54F-674AB7C1FC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3030" y="5643890"/>
            <a:ext cx="1475572" cy="648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200"/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Город, месяц, дата</a:t>
            </a:r>
          </a:p>
        </p:txBody>
      </p:sp>
    </p:spTree>
    <p:extLst>
      <p:ext uri="{BB962C8B-B14F-4D97-AF65-F5344CB8AC3E}">
        <p14:creationId xmlns:p14="http://schemas.microsoft.com/office/powerpoint/2010/main" val="126140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4223793" y="1197252"/>
            <a:ext cx="7966255" cy="450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marL="581211" indent="-380990" defTabSz="1088198">
              <a:buFont typeface="Arial" pitchFamily="34" charset="0"/>
              <a:buChar char="•"/>
            </a:pPr>
            <a:endParaRPr lang="en-US" sz="2133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4223792" y="0"/>
            <a:ext cx="7968211" cy="980728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/>
        </p:spPr>
        <p:txBody>
          <a:bodyPr lIns="103888" tIns="51944" rIns="103888" bIns="51944" rtlCol="0" anchor="ctr"/>
          <a:lstStyle/>
          <a:p>
            <a:pPr marL="609607" marR="0" lvl="0" indent="0" defTabSz="108819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33" b="0" i="0" u="none" strike="noStrike" kern="0" cap="none" spc="0" normalizeH="0" baseline="0" noProof="0" dirty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4223792" y="5954334"/>
            <a:ext cx="7971029" cy="900509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/>
        </p:spPr>
        <p:txBody>
          <a:bodyPr lIns="103888" tIns="51944" rIns="103888" bIns="51944" rtlCol="0" anchor="ctr"/>
          <a:lstStyle/>
          <a:p>
            <a:pPr marL="609607" marR="0" lvl="0" indent="0" defTabSz="108819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33" b="0" i="0" u="none" strike="noStrike" kern="0" cap="none" spc="0" normalizeH="0" baseline="0" noProof="0" dirty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4229737" y="2349875"/>
            <a:ext cx="216000" cy="21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4702985" y="4524375"/>
            <a:ext cx="6968556" cy="11488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ФИО, должность</a:t>
            </a:r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pic>
        <p:nvPicPr>
          <p:cNvPr id="15" name="Рисунок 14" descr="Изображение выглядит как цвет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9144F5D4-2C6F-4FFE-A383-4217D3A69B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141"/>
          <a:stretch/>
        </p:blipFill>
        <p:spPr>
          <a:xfrm>
            <a:off x="359538" y="1602584"/>
            <a:ext cx="3505529" cy="3652832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2264CAC8-D6B1-42F1-ACB3-0E36A508B046}"/>
              </a:ext>
            </a:extLst>
          </p:cNvPr>
          <p:cNvSpPr/>
          <p:nvPr userDrawn="1"/>
        </p:nvSpPr>
        <p:spPr>
          <a:xfrm>
            <a:off x="136431" y="5473456"/>
            <a:ext cx="3951743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Администрация Курской области</a:t>
            </a:r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xmlns="" id="{504E10CD-3DA4-48D9-A49F-55B05FAEB23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02985" y="273050"/>
            <a:ext cx="6968556" cy="64147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Название структурного подразделения администрации </a:t>
            </a:r>
          </a:p>
        </p:txBody>
      </p:sp>
      <p:sp>
        <p:nvSpPr>
          <p:cNvPr id="21" name="Текст 13">
            <a:extLst>
              <a:ext uri="{FF2B5EF4-FFF2-40B4-BE49-F238E27FC236}">
                <a16:creationId xmlns:a16="http://schemas.microsoft.com/office/drawing/2014/main" xmlns="" id="{6F3771EF-AA06-4BBB-9A07-5067D58EBD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02985" y="6056965"/>
            <a:ext cx="6968556" cy="3762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Город, месяц, дата</a:t>
            </a:r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xmlns="" id="{7F221D2E-3B57-4533-B8D5-A1168DE7727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02985" y="2358983"/>
            <a:ext cx="6968556" cy="215089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ТЕМА ВЫСТУПЛЕНИЯ</a:t>
            </a:r>
          </a:p>
        </p:txBody>
      </p:sp>
    </p:spTree>
    <p:extLst>
      <p:ext uri="{BB962C8B-B14F-4D97-AF65-F5344CB8AC3E}">
        <p14:creationId xmlns:p14="http://schemas.microsoft.com/office/powerpoint/2010/main" val="19350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noaction"/>
            <a:extLst>
              <a:ext uri="{FF2B5EF4-FFF2-40B4-BE49-F238E27FC236}">
                <a16:creationId xmlns:a16="http://schemas.microsoft.com/office/drawing/2014/main" xmlns="" id="{7BA5F1E5-6C93-466A-88F9-E981C1A5E44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marL="581211" indent="-380990" defTabSz="1088198">
              <a:buFont typeface="Arial" pitchFamily="34" charset="0"/>
              <a:buChar char="•"/>
            </a:pPr>
            <a:endParaRPr lang="en-US" sz="2133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xmlns="" id="{4215E6AE-9CCB-46C1-B110-7BF68B6760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39940" y="1491801"/>
            <a:ext cx="8536123" cy="193903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8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ТЕМА ВЫСТУПЛЕНИЯ</a:t>
            </a:r>
          </a:p>
        </p:txBody>
      </p:sp>
      <p:pic>
        <p:nvPicPr>
          <p:cNvPr id="6" name="Рисунок 5" descr="Изображение выглядит как здание, остановка, сидит, движение&#10;&#10;Автоматически созданное описание">
            <a:extLst>
              <a:ext uri="{FF2B5EF4-FFF2-40B4-BE49-F238E27FC236}">
                <a16:creationId xmlns:a16="http://schemas.microsoft.com/office/drawing/2014/main" xmlns="" id="{3F58681C-A193-4267-950D-B83A6D2C1D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1649"/>
            <a:ext cx="12192000" cy="2842054"/>
          </a:xfrm>
          <a:prstGeom prst="rect">
            <a:avLst/>
          </a:prstGeom>
        </p:spPr>
      </p:pic>
      <p:pic>
        <p:nvPicPr>
          <p:cNvPr id="7" name="Рисунок 6" descr="Изображение выглядит как цвет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447911E1-FB86-4780-8991-1E8D64693A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141"/>
          <a:stretch/>
        </p:blipFill>
        <p:spPr>
          <a:xfrm>
            <a:off x="368168" y="1165473"/>
            <a:ext cx="2487179" cy="2591691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BC18A89-4C54-4E29-9C57-B61B05775028}"/>
              </a:ext>
            </a:extLst>
          </p:cNvPr>
          <p:cNvSpPr/>
          <p:nvPr userDrawn="1"/>
        </p:nvSpPr>
        <p:spPr>
          <a:xfrm>
            <a:off x="2978919" y="1489318"/>
            <a:ext cx="72000" cy="19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xmlns="" id="{DA26FAB0-78DD-4643-BCDD-14C5EE02E1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02067" y="3499916"/>
            <a:ext cx="4045603" cy="11488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ru-RU" dirty="0"/>
              <a:t>ФИО, должность</a:t>
            </a:r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10" name="Текст 13">
            <a:extLst>
              <a:ext uri="{FF2B5EF4-FFF2-40B4-BE49-F238E27FC236}">
                <a16:creationId xmlns:a16="http://schemas.microsoft.com/office/drawing/2014/main" xmlns="" id="{F7D0EB93-280C-4A90-8EC7-95BAA24828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01270" y="4852897"/>
            <a:ext cx="4046400" cy="3762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6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Город, месяц, дата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4D06829-6564-4873-A52B-D1479BC8E69B}"/>
              </a:ext>
            </a:extLst>
          </p:cNvPr>
          <p:cNvSpPr/>
          <p:nvPr userDrawn="1"/>
        </p:nvSpPr>
        <p:spPr>
          <a:xfrm>
            <a:off x="3139940" y="1073969"/>
            <a:ext cx="9113846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АДМИНИСТРАЦИЯ КУРСКОЙ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78663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3">
            <a:extLst>
              <a:ext uri="{FF2B5EF4-FFF2-40B4-BE49-F238E27FC236}">
                <a16:creationId xmlns:a16="http://schemas.microsoft.com/office/drawing/2014/main" xmlns="" id="{4F339A70-C5B7-4220-99EA-0616D8C18F17}"/>
              </a:ext>
            </a:extLst>
          </p:cNvPr>
          <p:cNvSpPr txBox="1">
            <a:spLocks/>
          </p:cNvSpPr>
          <p:nvPr userDrawn="1"/>
        </p:nvSpPr>
        <p:spPr>
          <a:xfrm>
            <a:off x="520598" y="3929295"/>
            <a:ext cx="5056338" cy="3762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Название структурного подразделения администрации </a:t>
            </a:r>
          </a:p>
        </p:txBody>
      </p:sp>
      <p:sp>
        <p:nvSpPr>
          <p:cNvPr id="3" name="Текст 13">
            <a:extLst>
              <a:ext uri="{FF2B5EF4-FFF2-40B4-BE49-F238E27FC236}">
                <a16:creationId xmlns:a16="http://schemas.microsoft.com/office/drawing/2014/main" xmlns="" id="{B6AB79C1-D9D7-4F5F-9684-A451F8B1F9C0}"/>
              </a:ext>
            </a:extLst>
          </p:cNvPr>
          <p:cNvSpPr txBox="1">
            <a:spLocks/>
          </p:cNvSpPr>
          <p:nvPr userDrawn="1"/>
        </p:nvSpPr>
        <p:spPr>
          <a:xfrm>
            <a:off x="520598" y="4376438"/>
            <a:ext cx="5825882" cy="101123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accent2"/>
                </a:solidFill>
              </a:rPr>
              <a:t>ТЕМА ВЫСТУПЛЕНИЯ</a:t>
            </a:r>
          </a:p>
        </p:txBody>
      </p:sp>
      <p:sp>
        <p:nvSpPr>
          <p:cNvPr id="4" name="Текст 13">
            <a:extLst>
              <a:ext uri="{FF2B5EF4-FFF2-40B4-BE49-F238E27FC236}">
                <a16:creationId xmlns:a16="http://schemas.microsoft.com/office/drawing/2014/main" xmlns="" id="{F20B85FD-CF4A-46E3-8759-3DFDF1DE38B0}"/>
              </a:ext>
            </a:extLst>
          </p:cNvPr>
          <p:cNvSpPr txBox="1">
            <a:spLocks/>
          </p:cNvSpPr>
          <p:nvPr userDrawn="1"/>
        </p:nvSpPr>
        <p:spPr>
          <a:xfrm>
            <a:off x="521011" y="5663180"/>
            <a:ext cx="5574989" cy="648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ФИО, 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272947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2">
            <a:extLst>
              <a:ext uri="{FF2B5EF4-FFF2-40B4-BE49-F238E27FC236}">
                <a16:creationId xmlns:a16="http://schemas.microsoft.com/office/drawing/2014/main" xmlns="" id="{FB7F2449-89D5-47EB-A8C8-78C8FA3313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51915" y="1495974"/>
            <a:ext cx="5308779" cy="4619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Диаграмма 2">
            <a:extLst>
              <a:ext uri="{FF2B5EF4-FFF2-40B4-BE49-F238E27FC236}">
                <a16:creationId xmlns:a16="http://schemas.microsoft.com/office/drawing/2014/main" xmlns="" id="{EDD528EA-7A19-4E3E-9A45-5581BB7C6429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523848" y="1495974"/>
            <a:ext cx="5271310" cy="4619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ru-RU" dirty="0"/>
          </a:p>
        </p:txBody>
      </p:sp>
      <p:sp>
        <p:nvSpPr>
          <p:cNvPr id="15" name="Заголовок 2">
            <a:extLst>
              <a:ext uri="{FF2B5EF4-FFF2-40B4-BE49-F238E27FC236}">
                <a16:creationId xmlns:a16="http://schemas.microsoft.com/office/drawing/2014/main" xmlns="" id="{71C00C3B-4A78-4398-AC04-E1CE8CA621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17233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C99FE11-9881-4EA9-ADC4-777EF1D48E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1599" y="1495974"/>
            <a:ext cx="5334840" cy="4619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xmlns="" id="{67D2F4AD-FD94-4964-8A54-792FE42367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17411" y="1495974"/>
            <a:ext cx="5334658" cy="4619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Заголовок 2">
            <a:extLst>
              <a:ext uri="{FF2B5EF4-FFF2-40B4-BE49-F238E27FC236}">
                <a16:creationId xmlns:a16="http://schemas.microsoft.com/office/drawing/2014/main" xmlns="" id="{BDB196AE-4DEB-40BB-9E31-6851630EE1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0496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microsoft.com/office/2007/relationships/hdphoto" Target="../media/hdphoto1.wdp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0">
            <a:extLst>
              <a:ext uri="{FF2B5EF4-FFF2-40B4-BE49-F238E27FC236}">
                <a16:creationId xmlns:a16="http://schemas.microsoft.com/office/drawing/2014/main" xmlns="" id="{9E6F6204-35AC-454B-8B2D-BA8415885BE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59866" y="6466314"/>
            <a:ext cx="23018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fld id="{C6EC25B1-B2BA-4F6F-9412-6E4C375258E9}" type="slidenum">
              <a:rPr lang="en-US" sz="140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+mn-cs"/>
              </a:rPr>
              <a:pPr algn="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Text Box 15">
            <a:extLst>
              <a:ext uri="{FF2B5EF4-FFF2-40B4-BE49-F238E27FC236}">
                <a16:creationId xmlns:a16="http://schemas.microsoft.com/office/drawing/2014/main" xmlns="" id="{CB052193-2553-4387-8829-A089A77D180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4810" y="6110127"/>
            <a:ext cx="109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cs typeface="+mn-cs"/>
              </a:rPr>
              <a:t>| </a:t>
            </a:r>
            <a:r>
              <a:rPr lang="ru-RU" sz="1400" b="1" dirty="0" smtClean="0">
                <a:solidFill>
                  <a:schemeClr val="accent1"/>
                </a:solidFill>
                <a:latin typeface="+mn-lt"/>
                <a:cs typeface="+mn-cs"/>
              </a:rPr>
              <a:t>Профилактика типичных нарушений требований, установленных законодательством Российской Федерации в сфере образования, выявляемых в ходе контрольно-надзорных мероприятий в отношении организаций, реализующих программы профессионального обучения (подготовка водителей транспортных средств) </a:t>
            </a:r>
          </a:p>
        </p:txBody>
      </p:sp>
      <p:sp>
        <p:nvSpPr>
          <p:cNvPr id="11" name="Заголовок 12">
            <a:extLst>
              <a:ext uri="{FF2B5EF4-FFF2-40B4-BE49-F238E27FC236}">
                <a16:creationId xmlns:a16="http://schemas.microsoft.com/office/drawing/2014/main" xmlns="" id="{484C020E-9BB1-44E0-A63A-AA7E6B7E1FC8}"/>
              </a:ext>
            </a:extLst>
          </p:cNvPr>
          <p:cNvSpPr txBox="1">
            <a:spLocks/>
          </p:cNvSpPr>
          <p:nvPr userDrawn="1"/>
        </p:nvSpPr>
        <p:spPr>
          <a:xfrm>
            <a:off x="546137" y="401722"/>
            <a:ext cx="11112673" cy="67500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12" name="Заголовок 2">
            <a:extLst>
              <a:ext uri="{FF2B5EF4-FFF2-40B4-BE49-F238E27FC236}">
                <a16:creationId xmlns:a16="http://schemas.microsoft.com/office/drawing/2014/main" xmlns="" id="{76683639-6EC6-4AB6-B465-0E513FE8193F}"/>
              </a:ext>
            </a:extLst>
          </p:cNvPr>
          <p:cNvSpPr txBox="1">
            <a:spLocks/>
          </p:cNvSpPr>
          <p:nvPr userDrawn="1"/>
        </p:nvSpPr>
        <p:spPr>
          <a:xfrm>
            <a:off x="515938" y="399631"/>
            <a:ext cx="11160125" cy="69592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13" name="Рисунок 12" descr="Изображение выглядит как цвет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E7DB7562-A24C-414C-96E2-4D5D5831DD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5" cstate="print">
            <a:alphaModFix amt="70000"/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141"/>
          <a:stretch/>
        </p:blipFill>
        <p:spPr>
          <a:xfrm>
            <a:off x="146521" y="6343819"/>
            <a:ext cx="396000" cy="41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48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702" r:id="rId3"/>
    <p:sldLayoutId id="2147483687" r:id="rId4"/>
    <p:sldLayoutId id="2147483689" r:id="rId5"/>
    <p:sldLayoutId id="2147483688" r:id="rId6"/>
    <p:sldLayoutId id="2147483699" r:id="rId7"/>
    <p:sldLayoutId id="2147483693" r:id="rId8"/>
    <p:sldLayoutId id="2147483690" r:id="rId9"/>
    <p:sldLayoutId id="2147483694" r:id="rId10"/>
    <p:sldLayoutId id="2147483691" r:id="rId11"/>
    <p:sldLayoutId id="2147483701" r:id="rId12"/>
    <p:sldLayoutId id="2147483692" r:id="rId13"/>
    <p:sldLayoutId id="2147483680" r:id="rId14"/>
    <p:sldLayoutId id="2147483677" r:id="rId15"/>
    <p:sldLayoutId id="2147483675" r:id="rId16"/>
    <p:sldLayoutId id="2147483672" r:id="rId17"/>
    <p:sldLayoutId id="2147483664" r:id="rId18"/>
    <p:sldLayoutId id="2147483666" r:id="rId19"/>
    <p:sldLayoutId id="2147483667" r:id="rId20"/>
    <p:sldLayoutId id="2147483679" r:id="rId21"/>
    <p:sldLayoutId id="2147483697" r:id="rId22"/>
    <p:sldLayoutId id="2147483700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935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  <p15:guide id="5" pos="7355" userDrawn="1">
          <p15:clr>
            <a:srgbClr val="F26B43"/>
          </p15:clr>
        </p15:guide>
        <p15:guide id="6" pos="3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17.png"/><Relationship Id="rId12" Type="http://schemas.openxmlformats.org/officeDocument/2006/relationships/image" Target="../media/image52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65.svg"/><Relationship Id="rId3" Type="http://schemas.openxmlformats.org/officeDocument/2006/relationships/image" Target="../media/image56.svg"/><Relationship Id="rId7" Type="http://schemas.openxmlformats.org/officeDocument/2006/relationships/image" Target="../media/image59.svg"/><Relationship Id="rId12" Type="http://schemas.openxmlformats.org/officeDocument/2006/relationships/image" Target="../media/image24.png"/><Relationship Id="rId17" Type="http://schemas.openxmlformats.org/officeDocument/2006/relationships/image" Target="../media/image25.svg"/><Relationship Id="rId2" Type="http://schemas.openxmlformats.org/officeDocument/2006/relationships/image" Target="../media/image19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63.svg"/><Relationship Id="rId5" Type="http://schemas.openxmlformats.org/officeDocument/2006/relationships/image" Target="../media/image23.svg"/><Relationship Id="rId15" Type="http://schemas.openxmlformats.org/officeDocument/2006/relationships/image" Target="../media/image67.sv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61.svg"/><Relationship Id="rId1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document/cons_doc_LAW_357134/dbc2a634dfe4e186078b674c285dad8ba051ab68/#dst1292" TargetMode="External"/><Relationship Id="rId2" Type="http://schemas.openxmlformats.org/officeDocument/2006/relationships/hyperlink" Target="http://www.consultant.ru/document/cons_doc_LAW_99661/dc0b9959ca27fba1add9a97f0ae4a81af29efc9d/#dst100004" TargetMode="Externa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base.garant.ru/70436460/a625ea1f84617a34ebe1852ca0435dbb/#block_125" TargetMode="External"/><Relationship Id="rId2" Type="http://schemas.openxmlformats.org/officeDocument/2006/relationships/hyperlink" Target="http://base.garant.ru/70436460/a625ea1f84617a34ebe1852ca0435dbb/#block_124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sv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sv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38.svg"/><Relationship Id="rId4" Type="http://schemas.openxmlformats.org/officeDocument/2006/relationships/image" Target="../media/image12.png"/><Relationship Id="rId9" Type="http://schemas.openxmlformats.org/officeDocument/2006/relationships/image" Target="../media/image42.sv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2.sv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15">
            <a:extLst>
              <a:ext uri="{FF2B5EF4-FFF2-40B4-BE49-F238E27FC236}">
                <a16:creationId xmlns:a16="http://schemas.microsoft.com/office/drawing/2014/main" xmlns="" id="{361F70CC-0AC5-4F8A-849E-540A444FBA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Курск, </a:t>
            </a:r>
            <a:r>
              <a:rPr lang="ru-RU" dirty="0" smtClean="0"/>
              <a:t>октябрь </a:t>
            </a:r>
            <a:r>
              <a:rPr lang="ru-RU" dirty="0"/>
              <a:t>2020 г. 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xmlns="" id="{2F07D88E-E0CA-49EA-AFF1-B2BEA68F42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2000" dirty="0"/>
              <a:t>Профилактика типичных нарушений требований, установленных законодательством Российской Федерации в сфере образования, выявляемых в ходе контрольно-надзорных мероприятий в отношении организаций, реализующих программы профессионального обучения (подготовка водителей транспортных средств) 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BA661DA3-527F-425A-915B-A258C766C9B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Валерия Дмитриевна Викторова</a:t>
            </a:r>
            <a:endParaRPr lang="ru-RU" dirty="0" smtClean="0"/>
          </a:p>
          <a:p>
            <a:r>
              <a:rPr lang="ru-RU" dirty="0" smtClean="0"/>
              <a:t>Ирина Алексеевна Алтухова</a:t>
            </a:r>
            <a:endParaRPr lang="ru-RU" dirty="0"/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xmlns="" id="{89B75D51-12F8-4003-8A7B-42E57BB00F9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dirty="0" smtClean="0"/>
              <a:t>Комитет образования и науки Курской области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246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2179AC20-3801-4871-9815-43CE6F1A4F38}"/>
              </a:ext>
            </a:extLst>
          </p:cNvPr>
          <p:cNvCxnSpPr/>
          <p:nvPr/>
        </p:nvCxnSpPr>
        <p:spPr>
          <a:xfrm flipV="1">
            <a:off x="6096000" y="1498072"/>
            <a:ext cx="0" cy="4500000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A3F56FEF-2C90-45E1-A39E-D9DBD4F62AF8}"/>
              </a:ext>
            </a:extLst>
          </p:cNvPr>
          <p:cNvCxnSpPr>
            <a:cxnSpLocks/>
          </p:cNvCxnSpPr>
          <p:nvPr/>
        </p:nvCxnSpPr>
        <p:spPr>
          <a:xfrm>
            <a:off x="509487" y="3720541"/>
            <a:ext cx="11160000" cy="0"/>
          </a:xfrm>
          <a:prstGeom prst="line">
            <a:avLst/>
          </a:prstGeom>
          <a:ln w="38100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Текст 3">
            <a:extLst>
              <a:ext uri="{FF2B5EF4-FFF2-40B4-BE49-F238E27FC236}">
                <a16:creationId xmlns:a16="http://schemas.microsoft.com/office/drawing/2014/main" xmlns="" id="{9ED73AB0-16AD-48B2-8DAC-B4E6A3103B1C}"/>
              </a:ext>
            </a:extLst>
          </p:cNvPr>
          <p:cNvSpPr txBox="1">
            <a:spLocks/>
          </p:cNvSpPr>
          <p:nvPr/>
        </p:nvSpPr>
        <p:spPr>
          <a:xfrm>
            <a:off x="1776552" y="1181100"/>
            <a:ext cx="8630187" cy="57600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3C27AB6-1F91-4FF6-A7A1-1CB12CA2C624}"/>
              </a:ext>
            </a:extLst>
          </p:cNvPr>
          <p:cNvSpPr/>
          <p:nvPr/>
        </p:nvSpPr>
        <p:spPr>
          <a:xfrm>
            <a:off x="526781" y="1494270"/>
            <a:ext cx="3969526" cy="208672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rgbClr val="0071BB"/>
              </a:buClr>
            </a:pPr>
            <a:r>
              <a:rPr lang="ru-RU" sz="1600" dirty="0">
                <a:latin typeface="+mj-lt"/>
              </a:rPr>
              <a:t>отсутствие у образовательной организации безопасных условий обучения, воспитания обучающихся, присмотра и ухода за обучающимися, их содержания в соответствии с установленными нормами, обеспечивающими жизнь и здоровье обучающихся, работников образовательной организации 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F942CEB7-041B-42F2-8AA2-FADC9829B098}"/>
              </a:ext>
            </a:extLst>
          </p:cNvPr>
          <p:cNvSpPr/>
          <p:nvPr/>
        </p:nvSpPr>
        <p:spPr>
          <a:xfrm>
            <a:off x="7828030" y="1439748"/>
            <a:ext cx="3675012" cy="2308324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lvl="0" algn="r">
              <a:spcBef>
                <a:spcPts val="1000"/>
              </a:spcBef>
              <a:buClr>
                <a:srgbClr val="0071BB"/>
              </a:buClr>
            </a:pPr>
            <a:r>
              <a:rPr lang="ru-RU" sz="1600" dirty="0">
                <a:latin typeface="+mj-lt"/>
              </a:rPr>
              <a:t>отсутствие санитарно-эпидемиологического заключения о соответствии санитарным правилам зданий, строений, сооружений, помещений, оборудования и иного имущества, которые предполагается использовать для осуществления образовательной деятельности 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22A50BFE-EFB2-4BB0-905C-B06E1CA06135}"/>
              </a:ext>
            </a:extLst>
          </p:cNvPr>
          <p:cNvSpPr/>
          <p:nvPr/>
        </p:nvSpPr>
        <p:spPr>
          <a:xfrm>
            <a:off x="526781" y="4046672"/>
            <a:ext cx="3675012" cy="15696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ru-RU" sz="1600" b="1" dirty="0"/>
              <a:t>отсутствие зданий, строений, сооружений и территорий, принадлежащих образовательной организации на праве оперативного управления или другом законном основании 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6BA6F1F9-F9AD-4F5F-914C-56D3FECF4B3A}"/>
              </a:ext>
            </a:extLst>
          </p:cNvPr>
          <p:cNvSpPr/>
          <p:nvPr/>
        </p:nvSpPr>
        <p:spPr>
          <a:xfrm>
            <a:off x="8003184" y="4510159"/>
            <a:ext cx="3675012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ru-RU" sz="1600" b="1" dirty="0"/>
              <a:t>невыполнение в срок законного предписания </a:t>
            </a:r>
          </a:p>
        </p:txBody>
      </p:sp>
      <p:pic>
        <p:nvPicPr>
          <p:cNvPr id="34" name="Рисунок 33" descr="Автобус">
            <a:extLst>
              <a:ext uri="{FF2B5EF4-FFF2-40B4-BE49-F238E27FC236}">
                <a16:creationId xmlns:a16="http://schemas.microsoft.com/office/drawing/2014/main" xmlns="" id="{B18F2528-8C11-47CA-AB39-55CB054059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265504" y="1888337"/>
            <a:ext cx="1304042" cy="1304042"/>
          </a:xfrm>
          <a:prstGeom prst="rect">
            <a:avLst/>
          </a:prstGeom>
        </p:spPr>
      </p:pic>
      <p:pic>
        <p:nvPicPr>
          <p:cNvPr id="38" name="Рисунок 37" descr="Группа мужчин">
            <a:extLst>
              <a:ext uri="{FF2B5EF4-FFF2-40B4-BE49-F238E27FC236}">
                <a16:creationId xmlns:a16="http://schemas.microsoft.com/office/drawing/2014/main" xmlns="" id="{8291AC7E-F441-4CD2-A88C-62115477AC2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4718661" y="2030016"/>
            <a:ext cx="986902" cy="98690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B953D4-E59E-4840-8269-48FB28CBC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487" y="773176"/>
            <a:ext cx="10865180" cy="69592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dirty="0" smtClean="0"/>
              <a:t>При </a:t>
            </a:r>
            <a:r>
              <a:rPr lang="ru-RU" dirty="0"/>
              <a:t>осуществлении лицензионного контроля за образовательной деятельностью больше всего выявлено случаев следующих нарушений лицензионных требований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pSp>
        <p:nvGrpSpPr>
          <p:cNvPr id="35" name="Group 225"/>
          <p:cNvGrpSpPr/>
          <p:nvPr/>
        </p:nvGrpSpPr>
        <p:grpSpPr>
          <a:xfrm flipH="1">
            <a:off x="4496307" y="4227156"/>
            <a:ext cx="1014701" cy="1035309"/>
            <a:chOff x="7756525" y="4816476"/>
            <a:chExt cx="481013" cy="477838"/>
          </a:xfrm>
          <a:solidFill>
            <a:schemeClr val="accent2"/>
          </a:solidFill>
        </p:grpSpPr>
        <p:sp>
          <p:nvSpPr>
            <p:cNvPr id="37" name="Freeform 104"/>
            <p:cNvSpPr>
              <a:spLocks/>
            </p:cNvSpPr>
            <p:nvPr/>
          </p:nvSpPr>
          <p:spPr bwMode="auto">
            <a:xfrm>
              <a:off x="7756525" y="5251451"/>
              <a:ext cx="481013" cy="42863"/>
            </a:xfrm>
            <a:custGeom>
              <a:avLst/>
              <a:gdLst>
                <a:gd name="T0" fmla="*/ 152 w 3330"/>
                <a:gd name="T1" fmla="*/ 0 h 301"/>
                <a:gd name="T2" fmla="*/ 3179 w 3330"/>
                <a:gd name="T3" fmla="*/ 0 h 301"/>
                <a:gd name="T4" fmla="*/ 3209 w 3330"/>
                <a:gd name="T5" fmla="*/ 3 h 301"/>
                <a:gd name="T6" fmla="*/ 3237 w 3330"/>
                <a:gd name="T7" fmla="*/ 11 h 301"/>
                <a:gd name="T8" fmla="*/ 3263 w 3330"/>
                <a:gd name="T9" fmla="*/ 26 h 301"/>
                <a:gd name="T10" fmla="*/ 3285 w 3330"/>
                <a:gd name="T11" fmla="*/ 44 h 301"/>
                <a:gd name="T12" fmla="*/ 3304 w 3330"/>
                <a:gd name="T13" fmla="*/ 67 h 301"/>
                <a:gd name="T14" fmla="*/ 3318 w 3330"/>
                <a:gd name="T15" fmla="*/ 93 h 301"/>
                <a:gd name="T16" fmla="*/ 3327 w 3330"/>
                <a:gd name="T17" fmla="*/ 121 h 301"/>
                <a:gd name="T18" fmla="*/ 3330 w 3330"/>
                <a:gd name="T19" fmla="*/ 151 h 301"/>
                <a:gd name="T20" fmla="*/ 3327 w 3330"/>
                <a:gd name="T21" fmla="*/ 181 h 301"/>
                <a:gd name="T22" fmla="*/ 3318 w 3330"/>
                <a:gd name="T23" fmla="*/ 209 h 301"/>
                <a:gd name="T24" fmla="*/ 3304 w 3330"/>
                <a:gd name="T25" fmla="*/ 235 h 301"/>
                <a:gd name="T26" fmla="*/ 3285 w 3330"/>
                <a:gd name="T27" fmla="*/ 257 h 301"/>
                <a:gd name="T28" fmla="*/ 3263 w 3330"/>
                <a:gd name="T29" fmla="*/ 276 h 301"/>
                <a:gd name="T30" fmla="*/ 3237 w 3330"/>
                <a:gd name="T31" fmla="*/ 289 h 301"/>
                <a:gd name="T32" fmla="*/ 3209 w 3330"/>
                <a:gd name="T33" fmla="*/ 297 h 301"/>
                <a:gd name="T34" fmla="*/ 3179 w 3330"/>
                <a:gd name="T35" fmla="*/ 301 h 301"/>
                <a:gd name="T36" fmla="*/ 152 w 3330"/>
                <a:gd name="T37" fmla="*/ 301 h 301"/>
                <a:gd name="T38" fmla="*/ 121 w 3330"/>
                <a:gd name="T39" fmla="*/ 297 h 301"/>
                <a:gd name="T40" fmla="*/ 93 w 3330"/>
                <a:gd name="T41" fmla="*/ 289 h 301"/>
                <a:gd name="T42" fmla="*/ 67 w 3330"/>
                <a:gd name="T43" fmla="*/ 276 h 301"/>
                <a:gd name="T44" fmla="*/ 45 w 3330"/>
                <a:gd name="T45" fmla="*/ 257 h 301"/>
                <a:gd name="T46" fmla="*/ 26 w 3330"/>
                <a:gd name="T47" fmla="*/ 235 h 301"/>
                <a:gd name="T48" fmla="*/ 13 w 3330"/>
                <a:gd name="T49" fmla="*/ 209 h 301"/>
                <a:gd name="T50" fmla="*/ 3 w 3330"/>
                <a:gd name="T51" fmla="*/ 181 h 301"/>
                <a:gd name="T52" fmla="*/ 0 w 3330"/>
                <a:gd name="T53" fmla="*/ 151 h 301"/>
                <a:gd name="T54" fmla="*/ 3 w 3330"/>
                <a:gd name="T55" fmla="*/ 121 h 301"/>
                <a:gd name="T56" fmla="*/ 13 w 3330"/>
                <a:gd name="T57" fmla="*/ 93 h 301"/>
                <a:gd name="T58" fmla="*/ 26 w 3330"/>
                <a:gd name="T59" fmla="*/ 67 h 301"/>
                <a:gd name="T60" fmla="*/ 45 w 3330"/>
                <a:gd name="T61" fmla="*/ 44 h 301"/>
                <a:gd name="T62" fmla="*/ 67 w 3330"/>
                <a:gd name="T63" fmla="*/ 26 h 301"/>
                <a:gd name="T64" fmla="*/ 93 w 3330"/>
                <a:gd name="T65" fmla="*/ 11 h 301"/>
                <a:gd name="T66" fmla="*/ 121 w 3330"/>
                <a:gd name="T67" fmla="*/ 3 h 301"/>
                <a:gd name="T68" fmla="*/ 152 w 3330"/>
                <a:gd name="T6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330" h="301">
                  <a:moveTo>
                    <a:pt x="152" y="0"/>
                  </a:moveTo>
                  <a:lnTo>
                    <a:pt x="3179" y="0"/>
                  </a:lnTo>
                  <a:lnTo>
                    <a:pt x="3209" y="3"/>
                  </a:lnTo>
                  <a:lnTo>
                    <a:pt x="3237" y="11"/>
                  </a:lnTo>
                  <a:lnTo>
                    <a:pt x="3263" y="26"/>
                  </a:lnTo>
                  <a:lnTo>
                    <a:pt x="3285" y="44"/>
                  </a:lnTo>
                  <a:lnTo>
                    <a:pt x="3304" y="67"/>
                  </a:lnTo>
                  <a:lnTo>
                    <a:pt x="3318" y="93"/>
                  </a:lnTo>
                  <a:lnTo>
                    <a:pt x="3327" y="121"/>
                  </a:lnTo>
                  <a:lnTo>
                    <a:pt x="3330" y="151"/>
                  </a:lnTo>
                  <a:lnTo>
                    <a:pt x="3327" y="181"/>
                  </a:lnTo>
                  <a:lnTo>
                    <a:pt x="3318" y="209"/>
                  </a:lnTo>
                  <a:lnTo>
                    <a:pt x="3304" y="235"/>
                  </a:lnTo>
                  <a:lnTo>
                    <a:pt x="3285" y="257"/>
                  </a:lnTo>
                  <a:lnTo>
                    <a:pt x="3263" y="276"/>
                  </a:lnTo>
                  <a:lnTo>
                    <a:pt x="3237" y="289"/>
                  </a:lnTo>
                  <a:lnTo>
                    <a:pt x="3209" y="297"/>
                  </a:lnTo>
                  <a:lnTo>
                    <a:pt x="3179" y="301"/>
                  </a:lnTo>
                  <a:lnTo>
                    <a:pt x="152" y="301"/>
                  </a:lnTo>
                  <a:lnTo>
                    <a:pt x="121" y="297"/>
                  </a:lnTo>
                  <a:lnTo>
                    <a:pt x="93" y="289"/>
                  </a:lnTo>
                  <a:lnTo>
                    <a:pt x="67" y="276"/>
                  </a:lnTo>
                  <a:lnTo>
                    <a:pt x="45" y="257"/>
                  </a:lnTo>
                  <a:lnTo>
                    <a:pt x="26" y="235"/>
                  </a:lnTo>
                  <a:lnTo>
                    <a:pt x="13" y="209"/>
                  </a:lnTo>
                  <a:lnTo>
                    <a:pt x="3" y="181"/>
                  </a:lnTo>
                  <a:lnTo>
                    <a:pt x="0" y="151"/>
                  </a:lnTo>
                  <a:lnTo>
                    <a:pt x="3" y="121"/>
                  </a:lnTo>
                  <a:lnTo>
                    <a:pt x="13" y="93"/>
                  </a:lnTo>
                  <a:lnTo>
                    <a:pt x="26" y="67"/>
                  </a:lnTo>
                  <a:lnTo>
                    <a:pt x="45" y="44"/>
                  </a:lnTo>
                  <a:lnTo>
                    <a:pt x="67" y="26"/>
                  </a:lnTo>
                  <a:lnTo>
                    <a:pt x="93" y="11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05"/>
            <p:cNvSpPr>
              <a:spLocks noEditPoints="1"/>
            </p:cNvSpPr>
            <p:nvPr/>
          </p:nvSpPr>
          <p:spPr bwMode="auto">
            <a:xfrm>
              <a:off x="7783513" y="4976813"/>
              <a:ext cx="425450" cy="261938"/>
            </a:xfrm>
            <a:custGeom>
              <a:avLst/>
              <a:gdLst>
                <a:gd name="T0" fmla="*/ 2005 w 2952"/>
                <a:gd name="T1" fmla="*/ 1503 h 1805"/>
                <a:gd name="T2" fmla="*/ 2460 w 2952"/>
                <a:gd name="T3" fmla="*/ 150 h 1805"/>
                <a:gd name="T4" fmla="*/ 1249 w 2952"/>
                <a:gd name="T5" fmla="*/ 150 h 1805"/>
                <a:gd name="T6" fmla="*/ 1703 w 2952"/>
                <a:gd name="T7" fmla="*/ 1503 h 1805"/>
                <a:gd name="T8" fmla="*/ 1249 w 2952"/>
                <a:gd name="T9" fmla="*/ 150 h 1805"/>
                <a:gd name="T10" fmla="*/ 493 w 2952"/>
                <a:gd name="T11" fmla="*/ 1503 h 1805"/>
                <a:gd name="T12" fmla="*/ 946 w 2952"/>
                <a:gd name="T13" fmla="*/ 150 h 1805"/>
                <a:gd name="T14" fmla="*/ 152 w 2952"/>
                <a:gd name="T15" fmla="*/ 0 h 1805"/>
                <a:gd name="T16" fmla="*/ 2820 w 2952"/>
                <a:gd name="T17" fmla="*/ 2 h 1805"/>
                <a:gd name="T18" fmla="*/ 2853 w 2952"/>
                <a:gd name="T19" fmla="*/ 22 h 1805"/>
                <a:gd name="T20" fmla="*/ 2873 w 2952"/>
                <a:gd name="T21" fmla="*/ 55 h 1805"/>
                <a:gd name="T22" fmla="*/ 2873 w 2952"/>
                <a:gd name="T23" fmla="*/ 95 h 1805"/>
                <a:gd name="T24" fmla="*/ 2853 w 2952"/>
                <a:gd name="T25" fmla="*/ 128 h 1805"/>
                <a:gd name="T26" fmla="*/ 2820 w 2952"/>
                <a:gd name="T27" fmla="*/ 148 h 1805"/>
                <a:gd name="T28" fmla="*/ 2762 w 2952"/>
                <a:gd name="T29" fmla="*/ 150 h 1805"/>
                <a:gd name="T30" fmla="*/ 2800 w 2952"/>
                <a:gd name="T31" fmla="*/ 1503 h 1805"/>
                <a:gd name="T32" fmla="*/ 2859 w 2952"/>
                <a:gd name="T33" fmla="*/ 1515 h 1805"/>
                <a:gd name="T34" fmla="*/ 2907 w 2952"/>
                <a:gd name="T35" fmla="*/ 1548 h 1805"/>
                <a:gd name="T36" fmla="*/ 2939 w 2952"/>
                <a:gd name="T37" fmla="*/ 1596 h 1805"/>
                <a:gd name="T38" fmla="*/ 2952 w 2952"/>
                <a:gd name="T39" fmla="*/ 1654 h 1805"/>
                <a:gd name="T40" fmla="*/ 2939 w 2952"/>
                <a:gd name="T41" fmla="*/ 1712 h 1805"/>
                <a:gd name="T42" fmla="*/ 2907 w 2952"/>
                <a:gd name="T43" fmla="*/ 1760 h 1805"/>
                <a:gd name="T44" fmla="*/ 2859 w 2952"/>
                <a:gd name="T45" fmla="*/ 1792 h 1805"/>
                <a:gd name="T46" fmla="*/ 2800 w 2952"/>
                <a:gd name="T47" fmla="*/ 1805 h 1805"/>
                <a:gd name="T48" fmla="*/ 121 w 2952"/>
                <a:gd name="T49" fmla="*/ 1801 h 1805"/>
                <a:gd name="T50" fmla="*/ 67 w 2952"/>
                <a:gd name="T51" fmla="*/ 1779 h 1805"/>
                <a:gd name="T52" fmla="*/ 27 w 2952"/>
                <a:gd name="T53" fmla="*/ 1738 h 1805"/>
                <a:gd name="T54" fmla="*/ 4 w 2952"/>
                <a:gd name="T55" fmla="*/ 1684 h 1805"/>
                <a:gd name="T56" fmla="*/ 4 w 2952"/>
                <a:gd name="T57" fmla="*/ 1624 h 1805"/>
                <a:gd name="T58" fmla="*/ 27 w 2952"/>
                <a:gd name="T59" fmla="*/ 1570 h 1805"/>
                <a:gd name="T60" fmla="*/ 67 w 2952"/>
                <a:gd name="T61" fmla="*/ 1529 h 1805"/>
                <a:gd name="T62" fmla="*/ 121 w 2952"/>
                <a:gd name="T63" fmla="*/ 1506 h 1805"/>
                <a:gd name="T64" fmla="*/ 190 w 2952"/>
                <a:gd name="T65" fmla="*/ 1503 h 1805"/>
                <a:gd name="T66" fmla="*/ 152 w 2952"/>
                <a:gd name="T67" fmla="*/ 150 h 1805"/>
                <a:gd name="T68" fmla="*/ 114 w 2952"/>
                <a:gd name="T69" fmla="*/ 140 h 1805"/>
                <a:gd name="T70" fmla="*/ 86 w 2952"/>
                <a:gd name="T71" fmla="*/ 113 h 1805"/>
                <a:gd name="T72" fmla="*/ 76 w 2952"/>
                <a:gd name="T73" fmla="*/ 75 h 1805"/>
                <a:gd name="T74" fmla="*/ 86 w 2952"/>
                <a:gd name="T75" fmla="*/ 38 h 1805"/>
                <a:gd name="T76" fmla="*/ 114 w 2952"/>
                <a:gd name="T77" fmla="*/ 11 h 1805"/>
                <a:gd name="T78" fmla="*/ 152 w 2952"/>
                <a:gd name="T79" fmla="*/ 0 h 1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52" h="1805">
                  <a:moveTo>
                    <a:pt x="2005" y="150"/>
                  </a:moveTo>
                  <a:lnTo>
                    <a:pt x="2005" y="1503"/>
                  </a:lnTo>
                  <a:lnTo>
                    <a:pt x="2460" y="1503"/>
                  </a:lnTo>
                  <a:lnTo>
                    <a:pt x="2460" y="150"/>
                  </a:lnTo>
                  <a:lnTo>
                    <a:pt x="2005" y="150"/>
                  </a:lnTo>
                  <a:close/>
                  <a:moveTo>
                    <a:pt x="1249" y="150"/>
                  </a:moveTo>
                  <a:lnTo>
                    <a:pt x="1249" y="1503"/>
                  </a:lnTo>
                  <a:lnTo>
                    <a:pt x="1703" y="1503"/>
                  </a:lnTo>
                  <a:lnTo>
                    <a:pt x="1703" y="150"/>
                  </a:lnTo>
                  <a:lnTo>
                    <a:pt x="1249" y="150"/>
                  </a:lnTo>
                  <a:close/>
                  <a:moveTo>
                    <a:pt x="493" y="150"/>
                  </a:moveTo>
                  <a:lnTo>
                    <a:pt x="493" y="1503"/>
                  </a:lnTo>
                  <a:lnTo>
                    <a:pt x="946" y="1503"/>
                  </a:lnTo>
                  <a:lnTo>
                    <a:pt x="946" y="150"/>
                  </a:lnTo>
                  <a:lnTo>
                    <a:pt x="493" y="150"/>
                  </a:lnTo>
                  <a:close/>
                  <a:moveTo>
                    <a:pt x="152" y="0"/>
                  </a:moveTo>
                  <a:lnTo>
                    <a:pt x="2800" y="0"/>
                  </a:lnTo>
                  <a:lnTo>
                    <a:pt x="2820" y="2"/>
                  </a:lnTo>
                  <a:lnTo>
                    <a:pt x="2839" y="11"/>
                  </a:lnTo>
                  <a:lnTo>
                    <a:pt x="2853" y="22"/>
                  </a:lnTo>
                  <a:lnTo>
                    <a:pt x="2866" y="38"/>
                  </a:lnTo>
                  <a:lnTo>
                    <a:pt x="2873" y="55"/>
                  </a:lnTo>
                  <a:lnTo>
                    <a:pt x="2875" y="75"/>
                  </a:lnTo>
                  <a:lnTo>
                    <a:pt x="2873" y="95"/>
                  </a:lnTo>
                  <a:lnTo>
                    <a:pt x="2866" y="113"/>
                  </a:lnTo>
                  <a:lnTo>
                    <a:pt x="2853" y="128"/>
                  </a:lnTo>
                  <a:lnTo>
                    <a:pt x="2839" y="140"/>
                  </a:lnTo>
                  <a:lnTo>
                    <a:pt x="2820" y="148"/>
                  </a:lnTo>
                  <a:lnTo>
                    <a:pt x="2800" y="150"/>
                  </a:lnTo>
                  <a:lnTo>
                    <a:pt x="2762" y="150"/>
                  </a:lnTo>
                  <a:lnTo>
                    <a:pt x="2762" y="1503"/>
                  </a:lnTo>
                  <a:lnTo>
                    <a:pt x="2800" y="1503"/>
                  </a:lnTo>
                  <a:lnTo>
                    <a:pt x="2830" y="1506"/>
                  </a:lnTo>
                  <a:lnTo>
                    <a:pt x="2859" y="1515"/>
                  </a:lnTo>
                  <a:lnTo>
                    <a:pt x="2885" y="1529"/>
                  </a:lnTo>
                  <a:lnTo>
                    <a:pt x="2907" y="1548"/>
                  </a:lnTo>
                  <a:lnTo>
                    <a:pt x="2926" y="1570"/>
                  </a:lnTo>
                  <a:lnTo>
                    <a:pt x="2939" y="1596"/>
                  </a:lnTo>
                  <a:lnTo>
                    <a:pt x="2949" y="1624"/>
                  </a:lnTo>
                  <a:lnTo>
                    <a:pt x="2952" y="1654"/>
                  </a:lnTo>
                  <a:lnTo>
                    <a:pt x="2949" y="1684"/>
                  </a:lnTo>
                  <a:lnTo>
                    <a:pt x="2939" y="1712"/>
                  </a:lnTo>
                  <a:lnTo>
                    <a:pt x="2926" y="1738"/>
                  </a:lnTo>
                  <a:lnTo>
                    <a:pt x="2907" y="1760"/>
                  </a:lnTo>
                  <a:lnTo>
                    <a:pt x="2885" y="1779"/>
                  </a:lnTo>
                  <a:lnTo>
                    <a:pt x="2859" y="1792"/>
                  </a:lnTo>
                  <a:lnTo>
                    <a:pt x="2830" y="1801"/>
                  </a:lnTo>
                  <a:lnTo>
                    <a:pt x="2800" y="1805"/>
                  </a:lnTo>
                  <a:lnTo>
                    <a:pt x="152" y="1805"/>
                  </a:lnTo>
                  <a:lnTo>
                    <a:pt x="121" y="1801"/>
                  </a:lnTo>
                  <a:lnTo>
                    <a:pt x="93" y="1792"/>
                  </a:lnTo>
                  <a:lnTo>
                    <a:pt x="67" y="1779"/>
                  </a:lnTo>
                  <a:lnTo>
                    <a:pt x="44" y="1760"/>
                  </a:lnTo>
                  <a:lnTo>
                    <a:pt x="27" y="1738"/>
                  </a:lnTo>
                  <a:lnTo>
                    <a:pt x="12" y="1712"/>
                  </a:lnTo>
                  <a:lnTo>
                    <a:pt x="4" y="1684"/>
                  </a:lnTo>
                  <a:lnTo>
                    <a:pt x="0" y="1654"/>
                  </a:lnTo>
                  <a:lnTo>
                    <a:pt x="4" y="1624"/>
                  </a:lnTo>
                  <a:lnTo>
                    <a:pt x="12" y="1596"/>
                  </a:lnTo>
                  <a:lnTo>
                    <a:pt x="27" y="1570"/>
                  </a:lnTo>
                  <a:lnTo>
                    <a:pt x="44" y="1548"/>
                  </a:lnTo>
                  <a:lnTo>
                    <a:pt x="67" y="1529"/>
                  </a:lnTo>
                  <a:lnTo>
                    <a:pt x="93" y="1515"/>
                  </a:lnTo>
                  <a:lnTo>
                    <a:pt x="121" y="1506"/>
                  </a:lnTo>
                  <a:lnTo>
                    <a:pt x="152" y="1503"/>
                  </a:lnTo>
                  <a:lnTo>
                    <a:pt x="190" y="1503"/>
                  </a:lnTo>
                  <a:lnTo>
                    <a:pt x="190" y="150"/>
                  </a:lnTo>
                  <a:lnTo>
                    <a:pt x="152" y="150"/>
                  </a:lnTo>
                  <a:lnTo>
                    <a:pt x="131" y="148"/>
                  </a:lnTo>
                  <a:lnTo>
                    <a:pt x="114" y="140"/>
                  </a:lnTo>
                  <a:lnTo>
                    <a:pt x="99" y="128"/>
                  </a:lnTo>
                  <a:lnTo>
                    <a:pt x="86" y="113"/>
                  </a:lnTo>
                  <a:lnTo>
                    <a:pt x="79" y="95"/>
                  </a:lnTo>
                  <a:lnTo>
                    <a:pt x="76" y="75"/>
                  </a:lnTo>
                  <a:lnTo>
                    <a:pt x="79" y="55"/>
                  </a:lnTo>
                  <a:lnTo>
                    <a:pt x="86" y="38"/>
                  </a:lnTo>
                  <a:lnTo>
                    <a:pt x="99" y="22"/>
                  </a:lnTo>
                  <a:lnTo>
                    <a:pt x="114" y="11"/>
                  </a:lnTo>
                  <a:lnTo>
                    <a:pt x="131" y="2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06"/>
            <p:cNvSpPr>
              <a:spLocks/>
            </p:cNvSpPr>
            <p:nvPr/>
          </p:nvSpPr>
          <p:spPr bwMode="auto">
            <a:xfrm>
              <a:off x="7756525" y="4816476"/>
              <a:ext cx="481013" cy="141288"/>
            </a:xfrm>
            <a:custGeom>
              <a:avLst/>
              <a:gdLst>
                <a:gd name="T0" fmla="*/ 1678 w 3331"/>
                <a:gd name="T1" fmla="*/ 0 h 977"/>
                <a:gd name="T2" fmla="*/ 1702 w 3331"/>
                <a:gd name="T3" fmla="*/ 5 h 977"/>
                <a:gd name="T4" fmla="*/ 1727 w 3331"/>
                <a:gd name="T5" fmla="*/ 13 h 977"/>
                <a:gd name="T6" fmla="*/ 3229 w 3331"/>
                <a:gd name="T7" fmla="*/ 684 h 977"/>
                <a:gd name="T8" fmla="*/ 3253 w 3331"/>
                <a:gd name="T9" fmla="*/ 695 h 977"/>
                <a:gd name="T10" fmla="*/ 3275 w 3331"/>
                <a:gd name="T11" fmla="*/ 710 h 977"/>
                <a:gd name="T12" fmla="*/ 3295 w 3331"/>
                <a:gd name="T13" fmla="*/ 727 h 977"/>
                <a:gd name="T14" fmla="*/ 3309 w 3331"/>
                <a:gd name="T15" fmla="*/ 749 h 977"/>
                <a:gd name="T16" fmla="*/ 3322 w 3331"/>
                <a:gd name="T17" fmla="*/ 773 h 977"/>
                <a:gd name="T18" fmla="*/ 3329 w 3331"/>
                <a:gd name="T19" fmla="*/ 799 h 977"/>
                <a:gd name="T20" fmla="*/ 3331 w 3331"/>
                <a:gd name="T21" fmla="*/ 826 h 977"/>
                <a:gd name="T22" fmla="*/ 3328 w 3331"/>
                <a:gd name="T23" fmla="*/ 856 h 977"/>
                <a:gd name="T24" fmla="*/ 3320 w 3331"/>
                <a:gd name="T25" fmla="*/ 885 h 977"/>
                <a:gd name="T26" fmla="*/ 3305 w 3331"/>
                <a:gd name="T27" fmla="*/ 910 h 977"/>
                <a:gd name="T28" fmla="*/ 3287 w 3331"/>
                <a:gd name="T29" fmla="*/ 933 h 977"/>
                <a:gd name="T30" fmla="*/ 3264 w 3331"/>
                <a:gd name="T31" fmla="*/ 951 h 977"/>
                <a:gd name="T32" fmla="*/ 3239 w 3331"/>
                <a:gd name="T33" fmla="*/ 966 h 977"/>
                <a:gd name="T34" fmla="*/ 3210 w 3331"/>
                <a:gd name="T35" fmla="*/ 974 h 977"/>
                <a:gd name="T36" fmla="*/ 3180 w 3331"/>
                <a:gd name="T37" fmla="*/ 977 h 977"/>
                <a:gd name="T38" fmla="*/ 152 w 3331"/>
                <a:gd name="T39" fmla="*/ 977 h 977"/>
                <a:gd name="T40" fmla="*/ 121 w 3331"/>
                <a:gd name="T41" fmla="*/ 974 h 977"/>
                <a:gd name="T42" fmla="*/ 93 w 3331"/>
                <a:gd name="T43" fmla="*/ 966 h 977"/>
                <a:gd name="T44" fmla="*/ 68 w 3331"/>
                <a:gd name="T45" fmla="*/ 952 h 977"/>
                <a:gd name="T46" fmla="*/ 46 w 3331"/>
                <a:gd name="T47" fmla="*/ 934 h 977"/>
                <a:gd name="T48" fmla="*/ 27 w 3331"/>
                <a:gd name="T49" fmla="*/ 911 h 977"/>
                <a:gd name="T50" fmla="*/ 13 w 3331"/>
                <a:gd name="T51" fmla="*/ 887 h 977"/>
                <a:gd name="T52" fmla="*/ 4 w 3331"/>
                <a:gd name="T53" fmla="*/ 858 h 977"/>
                <a:gd name="T54" fmla="*/ 0 w 3331"/>
                <a:gd name="T55" fmla="*/ 832 h 977"/>
                <a:gd name="T56" fmla="*/ 2 w 3331"/>
                <a:gd name="T57" fmla="*/ 806 h 977"/>
                <a:gd name="T58" fmla="*/ 7 w 3331"/>
                <a:gd name="T59" fmla="*/ 781 h 977"/>
                <a:gd name="T60" fmla="*/ 17 w 3331"/>
                <a:gd name="T61" fmla="*/ 759 h 977"/>
                <a:gd name="T62" fmla="*/ 29 w 3331"/>
                <a:gd name="T63" fmla="*/ 738 h 977"/>
                <a:gd name="T64" fmla="*/ 47 w 3331"/>
                <a:gd name="T65" fmla="*/ 718 h 977"/>
                <a:gd name="T66" fmla="*/ 67 w 3331"/>
                <a:gd name="T67" fmla="*/ 702 h 977"/>
                <a:gd name="T68" fmla="*/ 90 w 3331"/>
                <a:gd name="T69" fmla="*/ 689 h 977"/>
                <a:gd name="T70" fmla="*/ 1603 w 3331"/>
                <a:gd name="T71" fmla="*/ 13 h 977"/>
                <a:gd name="T72" fmla="*/ 1627 w 3331"/>
                <a:gd name="T73" fmla="*/ 5 h 977"/>
                <a:gd name="T74" fmla="*/ 1652 w 3331"/>
                <a:gd name="T75" fmla="*/ 0 h 977"/>
                <a:gd name="T76" fmla="*/ 1678 w 3331"/>
                <a:gd name="T77" fmla="*/ 0 h 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331" h="977">
                  <a:moveTo>
                    <a:pt x="1678" y="0"/>
                  </a:moveTo>
                  <a:lnTo>
                    <a:pt x="1702" y="5"/>
                  </a:lnTo>
                  <a:lnTo>
                    <a:pt x="1727" y="13"/>
                  </a:lnTo>
                  <a:lnTo>
                    <a:pt x="3229" y="684"/>
                  </a:lnTo>
                  <a:lnTo>
                    <a:pt x="3253" y="695"/>
                  </a:lnTo>
                  <a:lnTo>
                    <a:pt x="3275" y="710"/>
                  </a:lnTo>
                  <a:lnTo>
                    <a:pt x="3295" y="727"/>
                  </a:lnTo>
                  <a:lnTo>
                    <a:pt x="3309" y="749"/>
                  </a:lnTo>
                  <a:lnTo>
                    <a:pt x="3322" y="773"/>
                  </a:lnTo>
                  <a:lnTo>
                    <a:pt x="3329" y="799"/>
                  </a:lnTo>
                  <a:lnTo>
                    <a:pt x="3331" y="826"/>
                  </a:lnTo>
                  <a:lnTo>
                    <a:pt x="3328" y="856"/>
                  </a:lnTo>
                  <a:lnTo>
                    <a:pt x="3320" y="885"/>
                  </a:lnTo>
                  <a:lnTo>
                    <a:pt x="3305" y="910"/>
                  </a:lnTo>
                  <a:lnTo>
                    <a:pt x="3287" y="933"/>
                  </a:lnTo>
                  <a:lnTo>
                    <a:pt x="3264" y="951"/>
                  </a:lnTo>
                  <a:lnTo>
                    <a:pt x="3239" y="966"/>
                  </a:lnTo>
                  <a:lnTo>
                    <a:pt x="3210" y="974"/>
                  </a:lnTo>
                  <a:lnTo>
                    <a:pt x="3180" y="977"/>
                  </a:lnTo>
                  <a:lnTo>
                    <a:pt x="152" y="977"/>
                  </a:lnTo>
                  <a:lnTo>
                    <a:pt x="121" y="974"/>
                  </a:lnTo>
                  <a:lnTo>
                    <a:pt x="93" y="966"/>
                  </a:lnTo>
                  <a:lnTo>
                    <a:pt x="68" y="952"/>
                  </a:lnTo>
                  <a:lnTo>
                    <a:pt x="46" y="934"/>
                  </a:lnTo>
                  <a:lnTo>
                    <a:pt x="27" y="911"/>
                  </a:lnTo>
                  <a:lnTo>
                    <a:pt x="13" y="887"/>
                  </a:lnTo>
                  <a:lnTo>
                    <a:pt x="4" y="858"/>
                  </a:lnTo>
                  <a:lnTo>
                    <a:pt x="0" y="832"/>
                  </a:lnTo>
                  <a:lnTo>
                    <a:pt x="2" y="806"/>
                  </a:lnTo>
                  <a:lnTo>
                    <a:pt x="7" y="781"/>
                  </a:lnTo>
                  <a:lnTo>
                    <a:pt x="17" y="759"/>
                  </a:lnTo>
                  <a:lnTo>
                    <a:pt x="29" y="738"/>
                  </a:lnTo>
                  <a:lnTo>
                    <a:pt x="47" y="718"/>
                  </a:lnTo>
                  <a:lnTo>
                    <a:pt x="67" y="702"/>
                  </a:lnTo>
                  <a:lnTo>
                    <a:pt x="90" y="689"/>
                  </a:lnTo>
                  <a:lnTo>
                    <a:pt x="1603" y="13"/>
                  </a:lnTo>
                  <a:lnTo>
                    <a:pt x="1627" y="5"/>
                  </a:lnTo>
                  <a:lnTo>
                    <a:pt x="1652" y="0"/>
                  </a:lnTo>
                  <a:lnTo>
                    <a:pt x="16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2" name="Group 1047"/>
          <p:cNvGrpSpPr>
            <a:grpSpLocks noChangeAspect="1"/>
          </p:cNvGrpSpPr>
          <p:nvPr/>
        </p:nvGrpSpPr>
        <p:grpSpPr bwMode="auto">
          <a:xfrm>
            <a:off x="6471143" y="4227156"/>
            <a:ext cx="1307785" cy="1015464"/>
            <a:chOff x="281" y="748"/>
            <a:chExt cx="4098" cy="3182"/>
          </a:xfrm>
          <a:solidFill>
            <a:schemeClr val="accent5"/>
          </a:solidFill>
        </p:grpSpPr>
        <p:sp>
          <p:nvSpPr>
            <p:cNvPr id="43" name="Freeform 1049"/>
            <p:cNvSpPr>
              <a:spLocks noEditPoints="1"/>
            </p:cNvSpPr>
            <p:nvPr/>
          </p:nvSpPr>
          <p:spPr bwMode="auto">
            <a:xfrm>
              <a:off x="281" y="748"/>
              <a:ext cx="4098" cy="3182"/>
            </a:xfrm>
            <a:custGeom>
              <a:avLst/>
              <a:gdLst>
                <a:gd name="T0" fmla="*/ 1653 w 4098"/>
                <a:gd name="T1" fmla="*/ 2299 h 3182"/>
                <a:gd name="T2" fmla="*/ 1840 w 4098"/>
                <a:gd name="T3" fmla="*/ 2488 h 3182"/>
                <a:gd name="T4" fmla="*/ 3386 w 4098"/>
                <a:gd name="T5" fmla="*/ 565 h 3182"/>
                <a:gd name="T6" fmla="*/ 3757 w 4098"/>
                <a:gd name="T7" fmla="*/ 207 h 3182"/>
                <a:gd name="T8" fmla="*/ 3727 w 4098"/>
                <a:gd name="T9" fmla="*/ 225 h 3182"/>
                <a:gd name="T10" fmla="*/ 3595 w 4098"/>
                <a:gd name="T11" fmla="*/ 544 h 3182"/>
                <a:gd name="T12" fmla="*/ 3914 w 4098"/>
                <a:gd name="T13" fmla="*/ 413 h 3182"/>
                <a:gd name="T14" fmla="*/ 3933 w 4098"/>
                <a:gd name="T15" fmla="*/ 382 h 3182"/>
                <a:gd name="T16" fmla="*/ 3933 w 4098"/>
                <a:gd name="T17" fmla="*/ 346 h 3182"/>
                <a:gd name="T18" fmla="*/ 3914 w 4098"/>
                <a:gd name="T19" fmla="*/ 316 h 3182"/>
                <a:gd name="T20" fmla="*/ 3824 w 4098"/>
                <a:gd name="T21" fmla="*/ 225 h 3182"/>
                <a:gd name="T22" fmla="*/ 3793 w 4098"/>
                <a:gd name="T23" fmla="*/ 207 h 3182"/>
                <a:gd name="T24" fmla="*/ 163 w 4098"/>
                <a:gd name="T25" fmla="*/ 162 h 3182"/>
                <a:gd name="T26" fmla="*/ 3018 w 4098"/>
                <a:gd name="T27" fmla="*/ 3018 h 3182"/>
                <a:gd name="T28" fmla="*/ 1942 w 4098"/>
                <a:gd name="T29" fmla="*/ 2617 h 3182"/>
                <a:gd name="T30" fmla="*/ 1911 w 4098"/>
                <a:gd name="T31" fmla="*/ 2637 h 3182"/>
                <a:gd name="T32" fmla="*/ 1442 w 4098"/>
                <a:gd name="T33" fmla="*/ 2791 h 3182"/>
                <a:gd name="T34" fmla="*/ 1408 w 4098"/>
                <a:gd name="T35" fmla="*/ 2789 h 3182"/>
                <a:gd name="T36" fmla="*/ 1372 w 4098"/>
                <a:gd name="T37" fmla="*/ 2768 h 3182"/>
                <a:gd name="T38" fmla="*/ 1350 w 4098"/>
                <a:gd name="T39" fmla="*/ 2730 h 3182"/>
                <a:gd name="T40" fmla="*/ 1352 w 4098"/>
                <a:gd name="T41" fmla="*/ 2685 h 3182"/>
                <a:gd name="T42" fmla="*/ 1511 w 4098"/>
                <a:gd name="T43" fmla="*/ 2212 h 3182"/>
                <a:gd name="T44" fmla="*/ 3018 w 4098"/>
                <a:gd name="T45" fmla="*/ 703 h 3182"/>
                <a:gd name="T46" fmla="*/ 163 w 4098"/>
                <a:gd name="T47" fmla="*/ 162 h 3182"/>
                <a:gd name="T48" fmla="*/ 3100 w 4098"/>
                <a:gd name="T49" fmla="*/ 0 h 3182"/>
                <a:gd name="T50" fmla="*/ 3141 w 4098"/>
                <a:gd name="T51" fmla="*/ 11 h 3182"/>
                <a:gd name="T52" fmla="*/ 3170 w 4098"/>
                <a:gd name="T53" fmla="*/ 39 h 3182"/>
                <a:gd name="T54" fmla="*/ 3182 w 4098"/>
                <a:gd name="T55" fmla="*/ 82 h 3182"/>
                <a:gd name="T56" fmla="*/ 3611 w 4098"/>
                <a:gd name="T57" fmla="*/ 109 h 3182"/>
                <a:gd name="T58" fmla="*/ 3670 w 4098"/>
                <a:gd name="T59" fmla="*/ 67 h 3182"/>
                <a:gd name="T60" fmla="*/ 3738 w 4098"/>
                <a:gd name="T61" fmla="*/ 44 h 3182"/>
                <a:gd name="T62" fmla="*/ 3811 w 4098"/>
                <a:gd name="T63" fmla="*/ 44 h 3182"/>
                <a:gd name="T64" fmla="*/ 3881 w 4098"/>
                <a:gd name="T65" fmla="*/ 67 h 3182"/>
                <a:gd name="T66" fmla="*/ 3939 w 4098"/>
                <a:gd name="T67" fmla="*/ 109 h 3182"/>
                <a:gd name="T68" fmla="*/ 4055 w 4098"/>
                <a:gd name="T69" fmla="*/ 228 h 3182"/>
                <a:gd name="T70" fmla="*/ 4087 w 4098"/>
                <a:gd name="T71" fmla="*/ 293 h 3182"/>
                <a:gd name="T72" fmla="*/ 4098 w 4098"/>
                <a:gd name="T73" fmla="*/ 365 h 3182"/>
                <a:gd name="T74" fmla="*/ 4087 w 4098"/>
                <a:gd name="T75" fmla="*/ 437 h 3182"/>
                <a:gd name="T76" fmla="*/ 4055 w 4098"/>
                <a:gd name="T77" fmla="*/ 500 h 3182"/>
                <a:gd name="T78" fmla="*/ 3182 w 4098"/>
                <a:gd name="T79" fmla="*/ 1377 h 3182"/>
                <a:gd name="T80" fmla="*/ 3178 w 4098"/>
                <a:gd name="T81" fmla="*/ 3121 h 3182"/>
                <a:gd name="T82" fmla="*/ 3158 w 4098"/>
                <a:gd name="T83" fmla="*/ 3157 h 3182"/>
                <a:gd name="T84" fmla="*/ 3122 w 4098"/>
                <a:gd name="T85" fmla="*/ 3178 h 3182"/>
                <a:gd name="T86" fmla="*/ 82 w 4098"/>
                <a:gd name="T87" fmla="*/ 3182 h 3182"/>
                <a:gd name="T88" fmla="*/ 41 w 4098"/>
                <a:gd name="T89" fmla="*/ 3171 h 3182"/>
                <a:gd name="T90" fmla="*/ 11 w 4098"/>
                <a:gd name="T91" fmla="*/ 3141 h 3182"/>
                <a:gd name="T92" fmla="*/ 0 w 4098"/>
                <a:gd name="T93" fmla="*/ 3100 h 3182"/>
                <a:gd name="T94" fmla="*/ 2 w 4098"/>
                <a:gd name="T95" fmla="*/ 59 h 3182"/>
                <a:gd name="T96" fmla="*/ 24 w 4098"/>
                <a:gd name="T97" fmla="*/ 23 h 3182"/>
                <a:gd name="T98" fmla="*/ 60 w 4098"/>
                <a:gd name="T99" fmla="*/ 2 h 3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098" h="3182">
                  <a:moveTo>
                    <a:pt x="3386" y="565"/>
                  </a:moveTo>
                  <a:lnTo>
                    <a:pt x="1653" y="2299"/>
                  </a:lnTo>
                  <a:lnTo>
                    <a:pt x="1558" y="2582"/>
                  </a:lnTo>
                  <a:lnTo>
                    <a:pt x="1840" y="2488"/>
                  </a:lnTo>
                  <a:lnTo>
                    <a:pt x="3574" y="754"/>
                  </a:lnTo>
                  <a:lnTo>
                    <a:pt x="3386" y="565"/>
                  </a:lnTo>
                  <a:close/>
                  <a:moveTo>
                    <a:pt x="3775" y="205"/>
                  </a:moveTo>
                  <a:lnTo>
                    <a:pt x="3757" y="207"/>
                  </a:lnTo>
                  <a:lnTo>
                    <a:pt x="3740" y="213"/>
                  </a:lnTo>
                  <a:lnTo>
                    <a:pt x="3727" y="225"/>
                  </a:lnTo>
                  <a:lnTo>
                    <a:pt x="3502" y="449"/>
                  </a:lnTo>
                  <a:lnTo>
                    <a:pt x="3595" y="544"/>
                  </a:lnTo>
                  <a:lnTo>
                    <a:pt x="3689" y="638"/>
                  </a:lnTo>
                  <a:lnTo>
                    <a:pt x="3914" y="413"/>
                  </a:lnTo>
                  <a:lnTo>
                    <a:pt x="3925" y="398"/>
                  </a:lnTo>
                  <a:lnTo>
                    <a:pt x="3933" y="382"/>
                  </a:lnTo>
                  <a:lnTo>
                    <a:pt x="3935" y="365"/>
                  </a:lnTo>
                  <a:lnTo>
                    <a:pt x="3933" y="346"/>
                  </a:lnTo>
                  <a:lnTo>
                    <a:pt x="3925" y="330"/>
                  </a:lnTo>
                  <a:lnTo>
                    <a:pt x="3914" y="316"/>
                  </a:lnTo>
                  <a:lnTo>
                    <a:pt x="3914" y="316"/>
                  </a:lnTo>
                  <a:lnTo>
                    <a:pt x="3824" y="225"/>
                  </a:lnTo>
                  <a:lnTo>
                    <a:pt x="3809" y="213"/>
                  </a:lnTo>
                  <a:lnTo>
                    <a:pt x="3793" y="207"/>
                  </a:lnTo>
                  <a:lnTo>
                    <a:pt x="3775" y="205"/>
                  </a:lnTo>
                  <a:close/>
                  <a:moveTo>
                    <a:pt x="163" y="162"/>
                  </a:moveTo>
                  <a:lnTo>
                    <a:pt x="163" y="3018"/>
                  </a:lnTo>
                  <a:lnTo>
                    <a:pt x="3018" y="3018"/>
                  </a:lnTo>
                  <a:lnTo>
                    <a:pt x="3018" y="1541"/>
                  </a:lnTo>
                  <a:lnTo>
                    <a:pt x="1942" y="2617"/>
                  </a:lnTo>
                  <a:lnTo>
                    <a:pt x="1929" y="2628"/>
                  </a:lnTo>
                  <a:lnTo>
                    <a:pt x="1911" y="2637"/>
                  </a:lnTo>
                  <a:lnTo>
                    <a:pt x="1455" y="2788"/>
                  </a:lnTo>
                  <a:lnTo>
                    <a:pt x="1442" y="2791"/>
                  </a:lnTo>
                  <a:lnTo>
                    <a:pt x="1429" y="2792"/>
                  </a:lnTo>
                  <a:lnTo>
                    <a:pt x="1408" y="2789"/>
                  </a:lnTo>
                  <a:lnTo>
                    <a:pt x="1388" y="2782"/>
                  </a:lnTo>
                  <a:lnTo>
                    <a:pt x="1372" y="2768"/>
                  </a:lnTo>
                  <a:lnTo>
                    <a:pt x="1357" y="2750"/>
                  </a:lnTo>
                  <a:lnTo>
                    <a:pt x="1350" y="2730"/>
                  </a:lnTo>
                  <a:lnTo>
                    <a:pt x="1347" y="2708"/>
                  </a:lnTo>
                  <a:lnTo>
                    <a:pt x="1352" y="2685"/>
                  </a:lnTo>
                  <a:lnTo>
                    <a:pt x="1504" y="2229"/>
                  </a:lnTo>
                  <a:lnTo>
                    <a:pt x="1511" y="2212"/>
                  </a:lnTo>
                  <a:lnTo>
                    <a:pt x="1524" y="2197"/>
                  </a:lnTo>
                  <a:lnTo>
                    <a:pt x="3018" y="703"/>
                  </a:lnTo>
                  <a:lnTo>
                    <a:pt x="3018" y="162"/>
                  </a:lnTo>
                  <a:lnTo>
                    <a:pt x="163" y="162"/>
                  </a:lnTo>
                  <a:close/>
                  <a:moveTo>
                    <a:pt x="82" y="0"/>
                  </a:moveTo>
                  <a:lnTo>
                    <a:pt x="3100" y="0"/>
                  </a:lnTo>
                  <a:lnTo>
                    <a:pt x="3122" y="2"/>
                  </a:lnTo>
                  <a:lnTo>
                    <a:pt x="3141" y="11"/>
                  </a:lnTo>
                  <a:lnTo>
                    <a:pt x="3158" y="23"/>
                  </a:lnTo>
                  <a:lnTo>
                    <a:pt x="3170" y="39"/>
                  </a:lnTo>
                  <a:lnTo>
                    <a:pt x="3178" y="59"/>
                  </a:lnTo>
                  <a:lnTo>
                    <a:pt x="3182" y="82"/>
                  </a:lnTo>
                  <a:lnTo>
                    <a:pt x="3182" y="539"/>
                  </a:lnTo>
                  <a:lnTo>
                    <a:pt x="3611" y="109"/>
                  </a:lnTo>
                  <a:lnTo>
                    <a:pt x="3639" y="85"/>
                  </a:lnTo>
                  <a:lnTo>
                    <a:pt x="3670" y="67"/>
                  </a:lnTo>
                  <a:lnTo>
                    <a:pt x="3703" y="53"/>
                  </a:lnTo>
                  <a:lnTo>
                    <a:pt x="3738" y="44"/>
                  </a:lnTo>
                  <a:lnTo>
                    <a:pt x="3775" y="42"/>
                  </a:lnTo>
                  <a:lnTo>
                    <a:pt x="3811" y="44"/>
                  </a:lnTo>
                  <a:lnTo>
                    <a:pt x="3847" y="53"/>
                  </a:lnTo>
                  <a:lnTo>
                    <a:pt x="3881" y="67"/>
                  </a:lnTo>
                  <a:lnTo>
                    <a:pt x="3910" y="85"/>
                  </a:lnTo>
                  <a:lnTo>
                    <a:pt x="3939" y="109"/>
                  </a:lnTo>
                  <a:lnTo>
                    <a:pt x="4030" y="201"/>
                  </a:lnTo>
                  <a:lnTo>
                    <a:pt x="4055" y="228"/>
                  </a:lnTo>
                  <a:lnTo>
                    <a:pt x="4073" y="259"/>
                  </a:lnTo>
                  <a:lnTo>
                    <a:pt x="4087" y="293"/>
                  </a:lnTo>
                  <a:lnTo>
                    <a:pt x="4096" y="328"/>
                  </a:lnTo>
                  <a:lnTo>
                    <a:pt x="4098" y="365"/>
                  </a:lnTo>
                  <a:lnTo>
                    <a:pt x="4096" y="401"/>
                  </a:lnTo>
                  <a:lnTo>
                    <a:pt x="4087" y="437"/>
                  </a:lnTo>
                  <a:lnTo>
                    <a:pt x="4073" y="469"/>
                  </a:lnTo>
                  <a:lnTo>
                    <a:pt x="4055" y="500"/>
                  </a:lnTo>
                  <a:lnTo>
                    <a:pt x="4030" y="529"/>
                  </a:lnTo>
                  <a:lnTo>
                    <a:pt x="3182" y="1377"/>
                  </a:lnTo>
                  <a:lnTo>
                    <a:pt x="3182" y="3100"/>
                  </a:lnTo>
                  <a:lnTo>
                    <a:pt x="3178" y="3121"/>
                  </a:lnTo>
                  <a:lnTo>
                    <a:pt x="3170" y="3141"/>
                  </a:lnTo>
                  <a:lnTo>
                    <a:pt x="3158" y="3157"/>
                  </a:lnTo>
                  <a:lnTo>
                    <a:pt x="3141" y="3171"/>
                  </a:lnTo>
                  <a:lnTo>
                    <a:pt x="3122" y="3178"/>
                  </a:lnTo>
                  <a:lnTo>
                    <a:pt x="3100" y="3182"/>
                  </a:lnTo>
                  <a:lnTo>
                    <a:pt x="82" y="3182"/>
                  </a:lnTo>
                  <a:lnTo>
                    <a:pt x="60" y="3178"/>
                  </a:lnTo>
                  <a:lnTo>
                    <a:pt x="41" y="3171"/>
                  </a:lnTo>
                  <a:lnTo>
                    <a:pt x="24" y="3157"/>
                  </a:lnTo>
                  <a:lnTo>
                    <a:pt x="11" y="3141"/>
                  </a:lnTo>
                  <a:lnTo>
                    <a:pt x="2" y="3121"/>
                  </a:lnTo>
                  <a:lnTo>
                    <a:pt x="0" y="3100"/>
                  </a:lnTo>
                  <a:lnTo>
                    <a:pt x="0" y="82"/>
                  </a:lnTo>
                  <a:lnTo>
                    <a:pt x="2" y="59"/>
                  </a:lnTo>
                  <a:lnTo>
                    <a:pt x="11" y="39"/>
                  </a:lnTo>
                  <a:lnTo>
                    <a:pt x="24" y="23"/>
                  </a:lnTo>
                  <a:lnTo>
                    <a:pt x="41" y="11"/>
                  </a:lnTo>
                  <a:lnTo>
                    <a:pt x="60" y="2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050"/>
            <p:cNvSpPr>
              <a:spLocks/>
            </p:cNvSpPr>
            <p:nvPr/>
          </p:nvSpPr>
          <p:spPr bwMode="auto">
            <a:xfrm>
              <a:off x="2668" y="1258"/>
              <a:ext cx="241" cy="163"/>
            </a:xfrm>
            <a:custGeom>
              <a:avLst/>
              <a:gdLst>
                <a:gd name="T0" fmla="*/ 82 w 241"/>
                <a:gd name="T1" fmla="*/ 0 h 163"/>
                <a:gd name="T2" fmla="*/ 159 w 241"/>
                <a:gd name="T3" fmla="*/ 0 h 163"/>
                <a:gd name="T4" fmla="*/ 181 w 241"/>
                <a:gd name="T5" fmla="*/ 3 h 163"/>
                <a:gd name="T6" fmla="*/ 201 w 241"/>
                <a:gd name="T7" fmla="*/ 11 h 163"/>
                <a:gd name="T8" fmla="*/ 217 w 241"/>
                <a:gd name="T9" fmla="*/ 24 h 163"/>
                <a:gd name="T10" fmla="*/ 230 w 241"/>
                <a:gd name="T11" fmla="*/ 40 h 163"/>
                <a:gd name="T12" fmla="*/ 238 w 241"/>
                <a:gd name="T13" fmla="*/ 60 h 163"/>
                <a:gd name="T14" fmla="*/ 241 w 241"/>
                <a:gd name="T15" fmla="*/ 81 h 163"/>
                <a:gd name="T16" fmla="*/ 238 w 241"/>
                <a:gd name="T17" fmla="*/ 103 h 163"/>
                <a:gd name="T18" fmla="*/ 230 w 241"/>
                <a:gd name="T19" fmla="*/ 123 h 163"/>
                <a:gd name="T20" fmla="*/ 217 w 241"/>
                <a:gd name="T21" fmla="*/ 139 h 163"/>
                <a:gd name="T22" fmla="*/ 201 w 241"/>
                <a:gd name="T23" fmla="*/ 152 h 163"/>
                <a:gd name="T24" fmla="*/ 181 w 241"/>
                <a:gd name="T25" fmla="*/ 160 h 163"/>
                <a:gd name="T26" fmla="*/ 159 w 241"/>
                <a:gd name="T27" fmla="*/ 163 h 163"/>
                <a:gd name="T28" fmla="*/ 82 w 241"/>
                <a:gd name="T29" fmla="*/ 163 h 163"/>
                <a:gd name="T30" fmla="*/ 59 w 241"/>
                <a:gd name="T31" fmla="*/ 160 h 163"/>
                <a:gd name="T32" fmla="*/ 41 w 241"/>
                <a:gd name="T33" fmla="*/ 152 h 163"/>
                <a:gd name="T34" fmla="*/ 23 w 241"/>
                <a:gd name="T35" fmla="*/ 139 h 163"/>
                <a:gd name="T36" fmla="*/ 11 w 241"/>
                <a:gd name="T37" fmla="*/ 123 h 163"/>
                <a:gd name="T38" fmla="*/ 2 w 241"/>
                <a:gd name="T39" fmla="*/ 103 h 163"/>
                <a:gd name="T40" fmla="*/ 0 w 241"/>
                <a:gd name="T41" fmla="*/ 81 h 163"/>
                <a:gd name="T42" fmla="*/ 2 w 241"/>
                <a:gd name="T43" fmla="*/ 60 h 163"/>
                <a:gd name="T44" fmla="*/ 11 w 241"/>
                <a:gd name="T45" fmla="*/ 40 h 163"/>
                <a:gd name="T46" fmla="*/ 23 w 241"/>
                <a:gd name="T47" fmla="*/ 24 h 163"/>
                <a:gd name="T48" fmla="*/ 41 w 241"/>
                <a:gd name="T49" fmla="*/ 11 h 163"/>
                <a:gd name="T50" fmla="*/ 59 w 241"/>
                <a:gd name="T51" fmla="*/ 3 h 163"/>
                <a:gd name="T52" fmla="*/ 82 w 241"/>
                <a:gd name="T5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1" h="163">
                  <a:moveTo>
                    <a:pt x="82" y="0"/>
                  </a:moveTo>
                  <a:lnTo>
                    <a:pt x="159" y="0"/>
                  </a:lnTo>
                  <a:lnTo>
                    <a:pt x="181" y="3"/>
                  </a:lnTo>
                  <a:lnTo>
                    <a:pt x="201" y="11"/>
                  </a:lnTo>
                  <a:lnTo>
                    <a:pt x="217" y="24"/>
                  </a:lnTo>
                  <a:lnTo>
                    <a:pt x="230" y="40"/>
                  </a:lnTo>
                  <a:lnTo>
                    <a:pt x="238" y="60"/>
                  </a:lnTo>
                  <a:lnTo>
                    <a:pt x="241" y="81"/>
                  </a:lnTo>
                  <a:lnTo>
                    <a:pt x="238" y="103"/>
                  </a:lnTo>
                  <a:lnTo>
                    <a:pt x="230" y="123"/>
                  </a:lnTo>
                  <a:lnTo>
                    <a:pt x="217" y="139"/>
                  </a:lnTo>
                  <a:lnTo>
                    <a:pt x="201" y="152"/>
                  </a:lnTo>
                  <a:lnTo>
                    <a:pt x="181" y="160"/>
                  </a:lnTo>
                  <a:lnTo>
                    <a:pt x="159" y="163"/>
                  </a:lnTo>
                  <a:lnTo>
                    <a:pt x="82" y="163"/>
                  </a:lnTo>
                  <a:lnTo>
                    <a:pt x="59" y="160"/>
                  </a:lnTo>
                  <a:lnTo>
                    <a:pt x="41" y="152"/>
                  </a:lnTo>
                  <a:lnTo>
                    <a:pt x="23" y="139"/>
                  </a:lnTo>
                  <a:lnTo>
                    <a:pt x="11" y="123"/>
                  </a:lnTo>
                  <a:lnTo>
                    <a:pt x="2" y="103"/>
                  </a:lnTo>
                  <a:lnTo>
                    <a:pt x="0" y="81"/>
                  </a:lnTo>
                  <a:lnTo>
                    <a:pt x="2" y="60"/>
                  </a:lnTo>
                  <a:lnTo>
                    <a:pt x="11" y="40"/>
                  </a:lnTo>
                  <a:lnTo>
                    <a:pt x="23" y="24"/>
                  </a:lnTo>
                  <a:lnTo>
                    <a:pt x="41" y="11"/>
                  </a:lnTo>
                  <a:lnTo>
                    <a:pt x="59" y="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051"/>
            <p:cNvSpPr>
              <a:spLocks/>
            </p:cNvSpPr>
            <p:nvPr/>
          </p:nvSpPr>
          <p:spPr bwMode="auto">
            <a:xfrm>
              <a:off x="826" y="1258"/>
              <a:ext cx="1651" cy="163"/>
            </a:xfrm>
            <a:custGeom>
              <a:avLst/>
              <a:gdLst>
                <a:gd name="T0" fmla="*/ 81 w 1651"/>
                <a:gd name="T1" fmla="*/ 0 h 163"/>
                <a:gd name="T2" fmla="*/ 1569 w 1651"/>
                <a:gd name="T3" fmla="*/ 0 h 163"/>
                <a:gd name="T4" fmla="*/ 1591 w 1651"/>
                <a:gd name="T5" fmla="*/ 3 h 163"/>
                <a:gd name="T6" fmla="*/ 1610 w 1651"/>
                <a:gd name="T7" fmla="*/ 11 h 163"/>
                <a:gd name="T8" fmla="*/ 1627 w 1651"/>
                <a:gd name="T9" fmla="*/ 24 h 163"/>
                <a:gd name="T10" fmla="*/ 1639 w 1651"/>
                <a:gd name="T11" fmla="*/ 40 h 163"/>
                <a:gd name="T12" fmla="*/ 1648 w 1651"/>
                <a:gd name="T13" fmla="*/ 60 h 163"/>
                <a:gd name="T14" fmla="*/ 1651 w 1651"/>
                <a:gd name="T15" fmla="*/ 81 h 163"/>
                <a:gd name="T16" fmla="*/ 1648 w 1651"/>
                <a:gd name="T17" fmla="*/ 103 h 163"/>
                <a:gd name="T18" fmla="*/ 1639 w 1651"/>
                <a:gd name="T19" fmla="*/ 123 h 163"/>
                <a:gd name="T20" fmla="*/ 1627 w 1651"/>
                <a:gd name="T21" fmla="*/ 139 h 163"/>
                <a:gd name="T22" fmla="*/ 1610 w 1651"/>
                <a:gd name="T23" fmla="*/ 152 h 163"/>
                <a:gd name="T24" fmla="*/ 1591 w 1651"/>
                <a:gd name="T25" fmla="*/ 160 h 163"/>
                <a:gd name="T26" fmla="*/ 1569 w 1651"/>
                <a:gd name="T27" fmla="*/ 163 h 163"/>
                <a:gd name="T28" fmla="*/ 81 w 1651"/>
                <a:gd name="T29" fmla="*/ 163 h 163"/>
                <a:gd name="T30" fmla="*/ 60 w 1651"/>
                <a:gd name="T31" fmla="*/ 160 h 163"/>
                <a:gd name="T32" fmla="*/ 40 w 1651"/>
                <a:gd name="T33" fmla="*/ 152 h 163"/>
                <a:gd name="T34" fmla="*/ 24 w 1651"/>
                <a:gd name="T35" fmla="*/ 139 h 163"/>
                <a:gd name="T36" fmla="*/ 11 w 1651"/>
                <a:gd name="T37" fmla="*/ 123 h 163"/>
                <a:gd name="T38" fmla="*/ 3 w 1651"/>
                <a:gd name="T39" fmla="*/ 103 h 163"/>
                <a:gd name="T40" fmla="*/ 0 w 1651"/>
                <a:gd name="T41" fmla="*/ 81 h 163"/>
                <a:gd name="T42" fmla="*/ 3 w 1651"/>
                <a:gd name="T43" fmla="*/ 60 h 163"/>
                <a:gd name="T44" fmla="*/ 11 w 1651"/>
                <a:gd name="T45" fmla="*/ 40 h 163"/>
                <a:gd name="T46" fmla="*/ 24 w 1651"/>
                <a:gd name="T47" fmla="*/ 24 h 163"/>
                <a:gd name="T48" fmla="*/ 40 w 1651"/>
                <a:gd name="T49" fmla="*/ 11 h 163"/>
                <a:gd name="T50" fmla="*/ 60 w 1651"/>
                <a:gd name="T51" fmla="*/ 3 h 163"/>
                <a:gd name="T52" fmla="*/ 81 w 1651"/>
                <a:gd name="T5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51" h="163">
                  <a:moveTo>
                    <a:pt x="81" y="0"/>
                  </a:moveTo>
                  <a:lnTo>
                    <a:pt x="1569" y="0"/>
                  </a:lnTo>
                  <a:lnTo>
                    <a:pt x="1591" y="3"/>
                  </a:lnTo>
                  <a:lnTo>
                    <a:pt x="1610" y="11"/>
                  </a:lnTo>
                  <a:lnTo>
                    <a:pt x="1627" y="24"/>
                  </a:lnTo>
                  <a:lnTo>
                    <a:pt x="1639" y="40"/>
                  </a:lnTo>
                  <a:lnTo>
                    <a:pt x="1648" y="60"/>
                  </a:lnTo>
                  <a:lnTo>
                    <a:pt x="1651" y="81"/>
                  </a:lnTo>
                  <a:lnTo>
                    <a:pt x="1648" y="103"/>
                  </a:lnTo>
                  <a:lnTo>
                    <a:pt x="1639" y="123"/>
                  </a:lnTo>
                  <a:lnTo>
                    <a:pt x="1627" y="139"/>
                  </a:lnTo>
                  <a:lnTo>
                    <a:pt x="1610" y="152"/>
                  </a:lnTo>
                  <a:lnTo>
                    <a:pt x="1591" y="160"/>
                  </a:lnTo>
                  <a:lnTo>
                    <a:pt x="1569" y="163"/>
                  </a:lnTo>
                  <a:lnTo>
                    <a:pt x="81" y="163"/>
                  </a:lnTo>
                  <a:lnTo>
                    <a:pt x="60" y="160"/>
                  </a:lnTo>
                  <a:lnTo>
                    <a:pt x="40" y="152"/>
                  </a:lnTo>
                  <a:lnTo>
                    <a:pt x="24" y="139"/>
                  </a:lnTo>
                  <a:lnTo>
                    <a:pt x="11" y="123"/>
                  </a:lnTo>
                  <a:lnTo>
                    <a:pt x="3" y="103"/>
                  </a:lnTo>
                  <a:lnTo>
                    <a:pt x="0" y="81"/>
                  </a:lnTo>
                  <a:lnTo>
                    <a:pt x="3" y="60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0" y="11"/>
                  </a:lnTo>
                  <a:lnTo>
                    <a:pt x="60" y="3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052"/>
            <p:cNvSpPr>
              <a:spLocks/>
            </p:cNvSpPr>
            <p:nvPr/>
          </p:nvSpPr>
          <p:spPr bwMode="auto">
            <a:xfrm>
              <a:off x="826" y="1734"/>
              <a:ext cx="1572" cy="163"/>
            </a:xfrm>
            <a:custGeom>
              <a:avLst/>
              <a:gdLst>
                <a:gd name="T0" fmla="*/ 81 w 1572"/>
                <a:gd name="T1" fmla="*/ 0 h 163"/>
                <a:gd name="T2" fmla="*/ 1492 w 1572"/>
                <a:gd name="T3" fmla="*/ 0 h 163"/>
                <a:gd name="T4" fmla="*/ 1513 w 1572"/>
                <a:gd name="T5" fmla="*/ 2 h 163"/>
                <a:gd name="T6" fmla="*/ 1533 w 1572"/>
                <a:gd name="T7" fmla="*/ 11 h 163"/>
                <a:gd name="T8" fmla="*/ 1549 w 1572"/>
                <a:gd name="T9" fmla="*/ 24 h 163"/>
                <a:gd name="T10" fmla="*/ 1561 w 1572"/>
                <a:gd name="T11" fmla="*/ 40 h 163"/>
                <a:gd name="T12" fmla="*/ 1570 w 1572"/>
                <a:gd name="T13" fmla="*/ 60 h 163"/>
                <a:gd name="T14" fmla="*/ 1572 w 1572"/>
                <a:gd name="T15" fmla="*/ 81 h 163"/>
                <a:gd name="T16" fmla="*/ 1570 w 1572"/>
                <a:gd name="T17" fmla="*/ 103 h 163"/>
                <a:gd name="T18" fmla="*/ 1561 w 1572"/>
                <a:gd name="T19" fmla="*/ 123 h 163"/>
                <a:gd name="T20" fmla="*/ 1549 w 1572"/>
                <a:gd name="T21" fmla="*/ 139 h 163"/>
                <a:gd name="T22" fmla="*/ 1533 w 1572"/>
                <a:gd name="T23" fmla="*/ 151 h 163"/>
                <a:gd name="T24" fmla="*/ 1513 w 1572"/>
                <a:gd name="T25" fmla="*/ 160 h 163"/>
                <a:gd name="T26" fmla="*/ 1492 w 1572"/>
                <a:gd name="T27" fmla="*/ 163 h 163"/>
                <a:gd name="T28" fmla="*/ 81 w 1572"/>
                <a:gd name="T29" fmla="*/ 163 h 163"/>
                <a:gd name="T30" fmla="*/ 60 w 1572"/>
                <a:gd name="T31" fmla="*/ 160 h 163"/>
                <a:gd name="T32" fmla="*/ 40 w 1572"/>
                <a:gd name="T33" fmla="*/ 151 h 163"/>
                <a:gd name="T34" fmla="*/ 24 w 1572"/>
                <a:gd name="T35" fmla="*/ 139 h 163"/>
                <a:gd name="T36" fmla="*/ 11 w 1572"/>
                <a:gd name="T37" fmla="*/ 123 h 163"/>
                <a:gd name="T38" fmla="*/ 3 w 1572"/>
                <a:gd name="T39" fmla="*/ 103 h 163"/>
                <a:gd name="T40" fmla="*/ 0 w 1572"/>
                <a:gd name="T41" fmla="*/ 81 h 163"/>
                <a:gd name="T42" fmla="*/ 3 w 1572"/>
                <a:gd name="T43" fmla="*/ 60 h 163"/>
                <a:gd name="T44" fmla="*/ 11 w 1572"/>
                <a:gd name="T45" fmla="*/ 40 h 163"/>
                <a:gd name="T46" fmla="*/ 24 w 1572"/>
                <a:gd name="T47" fmla="*/ 24 h 163"/>
                <a:gd name="T48" fmla="*/ 40 w 1572"/>
                <a:gd name="T49" fmla="*/ 11 h 163"/>
                <a:gd name="T50" fmla="*/ 60 w 1572"/>
                <a:gd name="T51" fmla="*/ 2 h 163"/>
                <a:gd name="T52" fmla="*/ 81 w 1572"/>
                <a:gd name="T5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72" h="163">
                  <a:moveTo>
                    <a:pt x="81" y="0"/>
                  </a:moveTo>
                  <a:lnTo>
                    <a:pt x="1492" y="0"/>
                  </a:lnTo>
                  <a:lnTo>
                    <a:pt x="1513" y="2"/>
                  </a:lnTo>
                  <a:lnTo>
                    <a:pt x="1533" y="11"/>
                  </a:lnTo>
                  <a:lnTo>
                    <a:pt x="1549" y="24"/>
                  </a:lnTo>
                  <a:lnTo>
                    <a:pt x="1561" y="40"/>
                  </a:lnTo>
                  <a:lnTo>
                    <a:pt x="1570" y="60"/>
                  </a:lnTo>
                  <a:lnTo>
                    <a:pt x="1572" y="81"/>
                  </a:lnTo>
                  <a:lnTo>
                    <a:pt x="1570" y="103"/>
                  </a:lnTo>
                  <a:lnTo>
                    <a:pt x="1561" y="123"/>
                  </a:lnTo>
                  <a:lnTo>
                    <a:pt x="1549" y="139"/>
                  </a:lnTo>
                  <a:lnTo>
                    <a:pt x="1533" y="151"/>
                  </a:lnTo>
                  <a:lnTo>
                    <a:pt x="1513" y="160"/>
                  </a:lnTo>
                  <a:lnTo>
                    <a:pt x="1492" y="163"/>
                  </a:lnTo>
                  <a:lnTo>
                    <a:pt x="81" y="163"/>
                  </a:lnTo>
                  <a:lnTo>
                    <a:pt x="60" y="160"/>
                  </a:lnTo>
                  <a:lnTo>
                    <a:pt x="40" y="151"/>
                  </a:lnTo>
                  <a:lnTo>
                    <a:pt x="24" y="139"/>
                  </a:lnTo>
                  <a:lnTo>
                    <a:pt x="11" y="123"/>
                  </a:lnTo>
                  <a:lnTo>
                    <a:pt x="3" y="103"/>
                  </a:lnTo>
                  <a:lnTo>
                    <a:pt x="0" y="81"/>
                  </a:lnTo>
                  <a:lnTo>
                    <a:pt x="3" y="60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0" y="11"/>
                  </a:lnTo>
                  <a:lnTo>
                    <a:pt x="60" y="2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053"/>
            <p:cNvSpPr>
              <a:spLocks/>
            </p:cNvSpPr>
            <p:nvPr/>
          </p:nvSpPr>
          <p:spPr bwMode="auto">
            <a:xfrm>
              <a:off x="826" y="2210"/>
              <a:ext cx="1062" cy="162"/>
            </a:xfrm>
            <a:custGeom>
              <a:avLst/>
              <a:gdLst>
                <a:gd name="T0" fmla="*/ 81 w 1062"/>
                <a:gd name="T1" fmla="*/ 0 h 162"/>
                <a:gd name="T2" fmla="*/ 981 w 1062"/>
                <a:gd name="T3" fmla="*/ 0 h 162"/>
                <a:gd name="T4" fmla="*/ 1002 w 1062"/>
                <a:gd name="T5" fmla="*/ 2 h 162"/>
                <a:gd name="T6" fmla="*/ 1022 w 1062"/>
                <a:gd name="T7" fmla="*/ 11 h 162"/>
                <a:gd name="T8" fmla="*/ 1038 w 1062"/>
                <a:gd name="T9" fmla="*/ 23 h 162"/>
                <a:gd name="T10" fmla="*/ 1051 w 1062"/>
                <a:gd name="T11" fmla="*/ 39 h 162"/>
                <a:gd name="T12" fmla="*/ 1059 w 1062"/>
                <a:gd name="T13" fmla="*/ 59 h 162"/>
                <a:gd name="T14" fmla="*/ 1062 w 1062"/>
                <a:gd name="T15" fmla="*/ 80 h 162"/>
                <a:gd name="T16" fmla="*/ 1059 w 1062"/>
                <a:gd name="T17" fmla="*/ 103 h 162"/>
                <a:gd name="T18" fmla="*/ 1051 w 1062"/>
                <a:gd name="T19" fmla="*/ 123 h 162"/>
                <a:gd name="T20" fmla="*/ 1038 w 1062"/>
                <a:gd name="T21" fmla="*/ 139 h 162"/>
                <a:gd name="T22" fmla="*/ 1022 w 1062"/>
                <a:gd name="T23" fmla="*/ 151 h 162"/>
                <a:gd name="T24" fmla="*/ 1002 w 1062"/>
                <a:gd name="T25" fmla="*/ 160 h 162"/>
                <a:gd name="T26" fmla="*/ 981 w 1062"/>
                <a:gd name="T27" fmla="*/ 162 h 162"/>
                <a:gd name="T28" fmla="*/ 81 w 1062"/>
                <a:gd name="T29" fmla="*/ 162 h 162"/>
                <a:gd name="T30" fmla="*/ 60 w 1062"/>
                <a:gd name="T31" fmla="*/ 160 h 162"/>
                <a:gd name="T32" fmla="*/ 40 w 1062"/>
                <a:gd name="T33" fmla="*/ 151 h 162"/>
                <a:gd name="T34" fmla="*/ 24 w 1062"/>
                <a:gd name="T35" fmla="*/ 139 h 162"/>
                <a:gd name="T36" fmla="*/ 11 w 1062"/>
                <a:gd name="T37" fmla="*/ 123 h 162"/>
                <a:gd name="T38" fmla="*/ 3 w 1062"/>
                <a:gd name="T39" fmla="*/ 103 h 162"/>
                <a:gd name="T40" fmla="*/ 0 w 1062"/>
                <a:gd name="T41" fmla="*/ 80 h 162"/>
                <a:gd name="T42" fmla="*/ 3 w 1062"/>
                <a:gd name="T43" fmla="*/ 59 h 162"/>
                <a:gd name="T44" fmla="*/ 11 w 1062"/>
                <a:gd name="T45" fmla="*/ 39 h 162"/>
                <a:gd name="T46" fmla="*/ 24 w 1062"/>
                <a:gd name="T47" fmla="*/ 23 h 162"/>
                <a:gd name="T48" fmla="*/ 40 w 1062"/>
                <a:gd name="T49" fmla="*/ 11 h 162"/>
                <a:gd name="T50" fmla="*/ 60 w 1062"/>
                <a:gd name="T51" fmla="*/ 2 h 162"/>
                <a:gd name="T52" fmla="*/ 81 w 1062"/>
                <a:gd name="T53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62" h="162">
                  <a:moveTo>
                    <a:pt x="81" y="0"/>
                  </a:moveTo>
                  <a:lnTo>
                    <a:pt x="981" y="0"/>
                  </a:lnTo>
                  <a:lnTo>
                    <a:pt x="1002" y="2"/>
                  </a:lnTo>
                  <a:lnTo>
                    <a:pt x="1022" y="11"/>
                  </a:lnTo>
                  <a:lnTo>
                    <a:pt x="1038" y="23"/>
                  </a:lnTo>
                  <a:lnTo>
                    <a:pt x="1051" y="39"/>
                  </a:lnTo>
                  <a:lnTo>
                    <a:pt x="1059" y="59"/>
                  </a:lnTo>
                  <a:lnTo>
                    <a:pt x="1062" y="80"/>
                  </a:lnTo>
                  <a:lnTo>
                    <a:pt x="1059" y="103"/>
                  </a:lnTo>
                  <a:lnTo>
                    <a:pt x="1051" y="123"/>
                  </a:lnTo>
                  <a:lnTo>
                    <a:pt x="1038" y="139"/>
                  </a:lnTo>
                  <a:lnTo>
                    <a:pt x="1022" y="151"/>
                  </a:lnTo>
                  <a:lnTo>
                    <a:pt x="1002" y="160"/>
                  </a:lnTo>
                  <a:lnTo>
                    <a:pt x="981" y="162"/>
                  </a:lnTo>
                  <a:lnTo>
                    <a:pt x="81" y="162"/>
                  </a:lnTo>
                  <a:lnTo>
                    <a:pt x="60" y="160"/>
                  </a:lnTo>
                  <a:lnTo>
                    <a:pt x="40" y="151"/>
                  </a:lnTo>
                  <a:lnTo>
                    <a:pt x="24" y="139"/>
                  </a:lnTo>
                  <a:lnTo>
                    <a:pt x="11" y="123"/>
                  </a:lnTo>
                  <a:lnTo>
                    <a:pt x="3" y="103"/>
                  </a:lnTo>
                  <a:lnTo>
                    <a:pt x="0" y="80"/>
                  </a:lnTo>
                  <a:lnTo>
                    <a:pt x="3" y="59"/>
                  </a:lnTo>
                  <a:lnTo>
                    <a:pt x="11" y="39"/>
                  </a:lnTo>
                  <a:lnTo>
                    <a:pt x="24" y="23"/>
                  </a:lnTo>
                  <a:lnTo>
                    <a:pt x="40" y="11"/>
                  </a:lnTo>
                  <a:lnTo>
                    <a:pt x="60" y="2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054"/>
            <p:cNvSpPr>
              <a:spLocks/>
            </p:cNvSpPr>
            <p:nvPr/>
          </p:nvSpPr>
          <p:spPr bwMode="auto">
            <a:xfrm>
              <a:off x="826" y="2677"/>
              <a:ext cx="673" cy="162"/>
            </a:xfrm>
            <a:custGeom>
              <a:avLst/>
              <a:gdLst>
                <a:gd name="T0" fmla="*/ 81 w 673"/>
                <a:gd name="T1" fmla="*/ 0 h 162"/>
                <a:gd name="T2" fmla="*/ 591 w 673"/>
                <a:gd name="T3" fmla="*/ 0 h 162"/>
                <a:gd name="T4" fmla="*/ 614 w 673"/>
                <a:gd name="T5" fmla="*/ 2 h 162"/>
                <a:gd name="T6" fmla="*/ 633 w 673"/>
                <a:gd name="T7" fmla="*/ 11 h 162"/>
                <a:gd name="T8" fmla="*/ 650 w 673"/>
                <a:gd name="T9" fmla="*/ 23 h 162"/>
                <a:gd name="T10" fmla="*/ 662 w 673"/>
                <a:gd name="T11" fmla="*/ 39 h 162"/>
                <a:gd name="T12" fmla="*/ 671 w 673"/>
                <a:gd name="T13" fmla="*/ 59 h 162"/>
                <a:gd name="T14" fmla="*/ 673 w 673"/>
                <a:gd name="T15" fmla="*/ 80 h 162"/>
                <a:gd name="T16" fmla="*/ 671 w 673"/>
                <a:gd name="T17" fmla="*/ 103 h 162"/>
                <a:gd name="T18" fmla="*/ 662 w 673"/>
                <a:gd name="T19" fmla="*/ 123 h 162"/>
                <a:gd name="T20" fmla="*/ 650 w 673"/>
                <a:gd name="T21" fmla="*/ 139 h 162"/>
                <a:gd name="T22" fmla="*/ 632 w 673"/>
                <a:gd name="T23" fmla="*/ 151 h 162"/>
                <a:gd name="T24" fmla="*/ 614 w 673"/>
                <a:gd name="T25" fmla="*/ 160 h 162"/>
                <a:gd name="T26" fmla="*/ 591 w 673"/>
                <a:gd name="T27" fmla="*/ 162 h 162"/>
                <a:gd name="T28" fmla="*/ 81 w 673"/>
                <a:gd name="T29" fmla="*/ 162 h 162"/>
                <a:gd name="T30" fmla="*/ 60 w 673"/>
                <a:gd name="T31" fmla="*/ 160 h 162"/>
                <a:gd name="T32" fmla="*/ 40 w 673"/>
                <a:gd name="T33" fmla="*/ 151 h 162"/>
                <a:gd name="T34" fmla="*/ 24 w 673"/>
                <a:gd name="T35" fmla="*/ 139 h 162"/>
                <a:gd name="T36" fmla="*/ 11 w 673"/>
                <a:gd name="T37" fmla="*/ 123 h 162"/>
                <a:gd name="T38" fmla="*/ 3 w 673"/>
                <a:gd name="T39" fmla="*/ 103 h 162"/>
                <a:gd name="T40" fmla="*/ 0 w 673"/>
                <a:gd name="T41" fmla="*/ 80 h 162"/>
                <a:gd name="T42" fmla="*/ 3 w 673"/>
                <a:gd name="T43" fmla="*/ 59 h 162"/>
                <a:gd name="T44" fmla="*/ 11 w 673"/>
                <a:gd name="T45" fmla="*/ 39 h 162"/>
                <a:gd name="T46" fmla="*/ 24 w 673"/>
                <a:gd name="T47" fmla="*/ 23 h 162"/>
                <a:gd name="T48" fmla="*/ 40 w 673"/>
                <a:gd name="T49" fmla="*/ 11 h 162"/>
                <a:gd name="T50" fmla="*/ 60 w 673"/>
                <a:gd name="T51" fmla="*/ 2 h 162"/>
                <a:gd name="T52" fmla="*/ 81 w 673"/>
                <a:gd name="T53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73" h="162">
                  <a:moveTo>
                    <a:pt x="81" y="0"/>
                  </a:moveTo>
                  <a:lnTo>
                    <a:pt x="591" y="0"/>
                  </a:lnTo>
                  <a:lnTo>
                    <a:pt x="614" y="2"/>
                  </a:lnTo>
                  <a:lnTo>
                    <a:pt x="633" y="11"/>
                  </a:lnTo>
                  <a:lnTo>
                    <a:pt x="650" y="23"/>
                  </a:lnTo>
                  <a:lnTo>
                    <a:pt x="662" y="39"/>
                  </a:lnTo>
                  <a:lnTo>
                    <a:pt x="671" y="59"/>
                  </a:lnTo>
                  <a:lnTo>
                    <a:pt x="673" y="80"/>
                  </a:lnTo>
                  <a:lnTo>
                    <a:pt x="671" y="103"/>
                  </a:lnTo>
                  <a:lnTo>
                    <a:pt x="662" y="123"/>
                  </a:lnTo>
                  <a:lnTo>
                    <a:pt x="650" y="139"/>
                  </a:lnTo>
                  <a:lnTo>
                    <a:pt x="632" y="151"/>
                  </a:lnTo>
                  <a:lnTo>
                    <a:pt x="614" y="160"/>
                  </a:lnTo>
                  <a:lnTo>
                    <a:pt x="591" y="162"/>
                  </a:lnTo>
                  <a:lnTo>
                    <a:pt x="81" y="162"/>
                  </a:lnTo>
                  <a:lnTo>
                    <a:pt x="60" y="160"/>
                  </a:lnTo>
                  <a:lnTo>
                    <a:pt x="40" y="151"/>
                  </a:lnTo>
                  <a:lnTo>
                    <a:pt x="24" y="139"/>
                  </a:lnTo>
                  <a:lnTo>
                    <a:pt x="11" y="123"/>
                  </a:lnTo>
                  <a:lnTo>
                    <a:pt x="3" y="103"/>
                  </a:lnTo>
                  <a:lnTo>
                    <a:pt x="0" y="80"/>
                  </a:lnTo>
                  <a:lnTo>
                    <a:pt x="3" y="59"/>
                  </a:lnTo>
                  <a:lnTo>
                    <a:pt x="11" y="39"/>
                  </a:lnTo>
                  <a:lnTo>
                    <a:pt x="24" y="23"/>
                  </a:lnTo>
                  <a:lnTo>
                    <a:pt x="40" y="11"/>
                  </a:lnTo>
                  <a:lnTo>
                    <a:pt x="60" y="2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3871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человек, компьютер, женщина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ACF42FD6-36A3-461B-81A6-227EB7C894A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222" b="12222"/>
          <a:stretch>
            <a:fillRect/>
          </a:stretch>
        </p:blipFill>
        <p:spPr/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41414636-CE8E-465F-BFEE-0671819A6847}"/>
              </a:ext>
            </a:extLst>
          </p:cNvPr>
          <p:cNvSpPr/>
          <p:nvPr/>
        </p:nvSpPr>
        <p:spPr>
          <a:xfrm>
            <a:off x="6204824" y="4818045"/>
            <a:ext cx="440465" cy="420317"/>
          </a:xfrm>
          <a:custGeom>
            <a:avLst/>
            <a:gdLst>
              <a:gd name="connsiteX0" fmla="*/ 0 w 435703"/>
              <a:gd name="connsiteY0" fmla="*/ 0 h 420317"/>
              <a:gd name="connsiteX1" fmla="*/ 435703 w 435703"/>
              <a:gd name="connsiteY1" fmla="*/ 0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35703"/>
              <a:gd name="connsiteY0" fmla="*/ 0 h 420317"/>
              <a:gd name="connsiteX1" fmla="*/ 435703 w 435703"/>
              <a:gd name="connsiteY1" fmla="*/ 14288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40465"/>
              <a:gd name="connsiteY0" fmla="*/ 0 h 420317"/>
              <a:gd name="connsiteX1" fmla="*/ 440465 w 440465"/>
              <a:gd name="connsiteY1" fmla="*/ 19051 h 420317"/>
              <a:gd name="connsiteX2" fmla="*/ 176733 w 440465"/>
              <a:gd name="connsiteY2" fmla="*/ 420317 h 420317"/>
              <a:gd name="connsiteX3" fmla="*/ 175459 w 440465"/>
              <a:gd name="connsiteY3" fmla="*/ 420317 h 420317"/>
              <a:gd name="connsiteX4" fmla="*/ 0 w 440465"/>
              <a:gd name="connsiteY4" fmla="*/ 0 h 420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465" h="420317">
                <a:moveTo>
                  <a:pt x="0" y="0"/>
                </a:moveTo>
                <a:lnTo>
                  <a:pt x="440465" y="19051"/>
                </a:lnTo>
                <a:lnTo>
                  <a:pt x="176733" y="420317"/>
                </a:lnTo>
                <a:lnTo>
                  <a:pt x="175459" y="420317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D25C89B9-7A78-479F-9318-CA2484706F89}"/>
              </a:ext>
            </a:extLst>
          </p:cNvPr>
          <p:cNvSpPr/>
          <p:nvPr/>
        </p:nvSpPr>
        <p:spPr>
          <a:xfrm>
            <a:off x="1" y="1802675"/>
            <a:ext cx="6643219" cy="3038475"/>
          </a:xfrm>
          <a:custGeom>
            <a:avLst/>
            <a:gdLst>
              <a:gd name="connsiteX0" fmla="*/ 0 w 6643219"/>
              <a:gd name="connsiteY0" fmla="*/ 0 h 2821648"/>
              <a:gd name="connsiteX1" fmla="*/ 5465335 w 6643219"/>
              <a:gd name="connsiteY1" fmla="*/ 0 h 2821648"/>
              <a:gd name="connsiteX2" fmla="*/ 6643219 w 6643219"/>
              <a:gd name="connsiteY2" fmla="*/ 2821648 h 2821648"/>
              <a:gd name="connsiteX3" fmla="*/ 0 w 6643219"/>
              <a:gd name="connsiteY3" fmla="*/ 2821648 h 2821648"/>
              <a:gd name="connsiteX4" fmla="*/ 0 w 6643219"/>
              <a:gd name="connsiteY4" fmla="*/ 0 h 282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3219" h="2821648">
                <a:moveTo>
                  <a:pt x="0" y="0"/>
                </a:moveTo>
                <a:lnTo>
                  <a:pt x="5465335" y="0"/>
                </a:lnTo>
                <a:lnTo>
                  <a:pt x="6643219" y="2821648"/>
                </a:lnTo>
                <a:lnTo>
                  <a:pt x="0" y="28216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xmlns="" id="{7BA77E3E-F038-4820-B2B7-A1DE2AC78C44}"/>
              </a:ext>
            </a:extLst>
          </p:cNvPr>
          <p:cNvSpPr/>
          <p:nvPr/>
        </p:nvSpPr>
        <p:spPr>
          <a:xfrm>
            <a:off x="-36904" y="3185578"/>
            <a:ext cx="6150643" cy="277830"/>
          </a:xfrm>
          <a:custGeom>
            <a:avLst/>
            <a:gdLst>
              <a:gd name="connsiteX0" fmla="*/ 0 w 2198246"/>
              <a:gd name="connsiteY0" fmla="*/ 0 h 252000"/>
              <a:gd name="connsiteX1" fmla="*/ 2198246 w 2198246"/>
              <a:gd name="connsiteY1" fmla="*/ 0 h 252000"/>
              <a:gd name="connsiteX2" fmla="*/ 2198246 w 2198246"/>
              <a:gd name="connsiteY2" fmla="*/ 252000 h 252000"/>
              <a:gd name="connsiteX3" fmla="*/ 0 w 2198246"/>
              <a:gd name="connsiteY3" fmla="*/ 252000 h 252000"/>
              <a:gd name="connsiteX4" fmla="*/ 0 w 2198246"/>
              <a:gd name="connsiteY4" fmla="*/ 0 h 252000"/>
              <a:gd name="connsiteX0" fmla="*/ 0 w 2258536"/>
              <a:gd name="connsiteY0" fmla="*/ 0 h 252000"/>
              <a:gd name="connsiteX1" fmla="*/ 2198246 w 2258536"/>
              <a:gd name="connsiteY1" fmla="*/ 0 h 252000"/>
              <a:gd name="connsiteX2" fmla="*/ 2258536 w 2258536"/>
              <a:gd name="connsiteY2" fmla="*/ 241952 h 252000"/>
              <a:gd name="connsiteX3" fmla="*/ 0 w 2258536"/>
              <a:gd name="connsiteY3" fmla="*/ 252000 h 252000"/>
              <a:gd name="connsiteX4" fmla="*/ 0 w 2258536"/>
              <a:gd name="connsiteY4" fmla="*/ 0 h 252000"/>
              <a:gd name="connsiteX0" fmla="*/ 0 w 2258536"/>
              <a:gd name="connsiteY0" fmla="*/ 0 h 252000"/>
              <a:gd name="connsiteX1" fmla="*/ 2137956 w 2258536"/>
              <a:gd name="connsiteY1" fmla="*/ 0 h 252000"/>
              <a:gd name="connsiteX2" fmla="*/ 2258536 w 2258536"/>
              <a:gd name="connsiteY2" fmla="*/ 241952 h 252000"/>
              <a:gd name="connsiteX3" fmla="*/ 0 w 2258536"/>
              <a:gd name="connsiteY3" fmla="*/ 252000 h 252000"/>
              <a:gd name="connsiteX4" fmla="*/ 0 w 2258536"/>
              <a:gd name="connsiteY4" fmla="*/ 0 h 252000"/>
              <a:gd name="connsiteX0" fmla="*/ 0 w 2243463"/>
              <a:gd name="connsiteY0" fmla="*/ 0 h 252000"/>
              <a:gd name="connsiteX1" fmla="*/ 2137956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48005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48005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38480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6350 h 258350"/>
              <a:gd name="connsiteX1" fmla="*/ 2148005 w 2243463"/>
              <a:gd name="connsiteY1" fmla="*/ 0 h 258350"/>
              <a:gd name="connsiteX2" fmla="*/ 2243463 w 2243463"/>
              <a:gd name="connsiteY2" fmla="*/ 248302 h 258350"/>
              <a:gd name="connsiteX3" fmla="*/ 0 w 2243463"/>
              <a:gd name="connsiteY3" fmla="*/ 258350 h 258350"/>
              <a:gd name="connsiteX4" fmla="*/ 0 w 2243463"/>
              <a:gd name="connsiteY4" fmla="*/ 6350 h 258350"/>
              <a:gd name="connsiteX0" fmla="*/ 0 w 2284524"/>
              <a:gd name="connsiteY0" fmla="*/ 6350 h 258350"/>
              <a:gd name="connsiteX1" fmla="*/ 2148005 w 2284524"/>
              <a:gd name="connsiteY1" fmla="*/ 0 h 258350"/>
              <a:gd name="connsiteX2" fmla="*/ 2284524 w 2284524"/>
              <a:gd name="connsiteY2" fmla="*/ 248302 h 258350"/>
              <a:gd name="connsiteX3" fmla="*/ 0 w 2284524"/>
              <a:gd name="connsiteY3" fmla="*/ 258350 h 258350"/>
              <a:gd name="connsiteX4" fmla="*/ 0 w 2284524"/>
              <a:gd name="connsiteY4" fmla="*/ 6350 h 258350"/>
              <a:gd name="connsiteX0" fmla="*/ 0 w 2284524"/>
              <a:gd name="connsiteY0" fmla="*/ 9881 h 261881"/>
              <a:gd name="connsiteX1" fmla="*/ 2142553 w 2284524"/>
              <a:gd name="connsiteY1" fmla="*/ 0 h 261881"/>
              <a:gd name="connsiteX2" fmla="*/ 2284524 w 2284524"/>
              <a:gd name="connsiteY2" fmla="*/ 25183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84524"/>
              <a:gd name="connsiteY0" fmla="*/ 9881 h 261881"/>
              <a:gd name="connsiteX1" fmla="*/ 2142553 w 2284524"/>
              <a:gd name="connsiteY1" fmla="*/ 0 h 261881"/>
              <a:gd name="connsiteX2" fmla="*/ 2284524 w 2284524"/>
              <a:gd name="connsiteY2" fmla="*/ 25536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84524"/>
              <a:gd name="connsiteY0" fmla="*/ 9881 h 261881"/>
              <a:gd name="connsiteX1" fmla="*/ 2119547 w 2284524"/>
              <a:gd name="connsiteY1" fmla="*/ 0 h 261881"/>
              <a:gd name="connsiteX2" fmla="*/ 2284524 w 2284524"/>
              <a:gd name="connsiteY2" fmla="*/ 25536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75322"/>
              <a:gd name="connsiteY0" fmla="*/ 9881 h 261881"/>
              <a:gd name="connsiteX1" fmla="*/ 2119547 w 2275322"/>
              <a:gd name="connsiteY1" fmla="*/ 0 h 261881"/>
              <a:gd name="connsiteX2" fmla="*/ 2275322 w 2275322"/>
              <a:gd name="connsiteY2" fmla="*/ 255363 h 261881"/>
              <a:gd name="connsiteX3" fmla="*/ 0 w 2275322"/>
              <a:gd name="connsiteY3" fmla="*/ 261881 h 261881"/>
              <a:gd name="connsiteX4" fmla="*/ 0 w 2275322"/>
              <a:gd name="connsiteY4" fmla="*/ 9881 h 261881"/>
              <a:gd name="connsiteX0" fmla="*/ 0 w 2266120"/>
              <a:gd name="connsiteY0" fmla="*/ 9881 h 261881"/>
              <a:gd name="connsiteX1" fmla="*/ 2119547 w 2266120"/>
              <a:gd name="connsiteY1" fmla="*/ 0 h 261881"/>
              <a:gd name="connsiteX2" fmla="*/ 2266120 w 2266120"/>
              <a:gd name="connsiteY2" fmla="*/ 255363 h 261881"/>
              <a:gd name="connsiteX3" fmla="*/ 0 w 2266120"/>
              <a:gd name="connsiteY3" fmla="*/ 261881 h 261881"/>
              <a:gd name="connsiteX4" fmla="*/ 0 w 2266120"/>
              <a:gd name="connsiteY4" fmla="*/ 9881 h 261881"/>
              <a:gd name="connsiteX0" fmla="*/ 0 w 2266120"/>
              <a:gd name="connsiteY0" fmla="*/ 9881 h 261881"/>
              <a:gd name="connsiteX1" fmla="*/ 2119547 w 2266120"/>
              <a:gd name="connsiteY1" fmla="*/ 0 h 261881"/>
              <a:gd name="connsiteX2" fmla="*/ 2266120 w 2266120"/>
              <a:gd name="connsiteY2" fmla="*/ 252384 h 261881"/>
              <a:gd name="connsiteX3" fmla="*/ 0 w 2266120"/>
              <a:gd name="connsiteY3" fmla="*/ 261881 h 261881"/>
              <a:gd name="connsiteX4" fmla="*/ 0 w 2266120"/>
              <a:gd name="connsiteY4" fmla="*/ 9881 h 261881"/>
              <a:gd name="connsiteX0" fmla="*/ 0 w 2266120"/>
              <a:gd name="connsiteY0" fmla="*/ 25830 h 277830"/>
              <a:gd name="connsiteX1" fmla="*/ 2225225 w 2266120"/>
              <a:gd name="connsiteY1" fmla="*/ 0 h 277830"/>
              <a:gd name="connsiteX2" fmla="*/ 2266120 w 2266120"/>
              <a:gd name="connsiteY2" fmla="*/ 268333 h 277830"/>
              <a:gd name="connsiteX3" fmla="*/ 0 w 2266120"/>
              <a:gd name="connsiteY3" fmla="*/ 277830 h 277830"/>
              <a:gd name="connsiteX4" fmla="*/ 0 w 2266120"/>
              <a:gd name="connsiteY4" fmla="*/ 25830 h 277830"/>
              <a:gd name="connsiteX0" fmla="*/ 0 w 2260249"/>
              <a:gd name="connsiteY0" fmla="*/ 25830 h 277830"/>
              <a:gd name="connsiteX1" fmla="*/ 2225225 w 2260249"/>
              <a:gd name="connsiteY1" fmla="*/ 0 h 277830"/>
              <a:gd name="connsiteX2" fmla="*/ 2260249 w 2260249"/>
              <a:gd name="connsiteY2" fmla="*/ 268333 h 277830"/>
              <a:gd name="connsiteX3" fmla="*/ 0 w 2260249"/>
              <a:gd name="connsiteY3" fmla="*/ 277830 h 277830"/>
              <a:gd name="connsiteX4" fmla="*/ 0 w 2260249"/>
              <a:gd name="connsiteY4" fmla="*/ 25830 h 277830"/>
              <a:gd name="connsiteX0" fmla="*/ 0 w 2260249"/>
              <a:gd name="connsiteY0" fmla="*/ 25830 h 277830"/>
              <a:gd name="connsiteX1" fmla="*/ 2225225 w 2260249"/>
              <a:gd name="connsiteY1" fmla="*/ 0 h 277830"/>
              <a:gd name="connsiteX2" fmla="*/ 2260249 w 2260249"/>
              <a:gd name="connsiteY2" fmla="*/ 268333 h 277830"/>
              <a:gd name="connsiteX3" fmla="*/ 0 w 2260249"/>
              <a:gd name="connsiteY3" fmla="*/ 277830 h 277830"/>
              <a:gd name="connsiteX4" fmla="*/ 0 w 2260249"/>
              <a:gd name="connsiteY4" fmla="*/ 25830 h 277830"/>
              <a:gd name="connsiteX0" fmla="*/ 0 w 2264148"/>
              <a:gd name="connsiteY0" fmla="*/ 25830 h 277830"/>
              <a:gd name="connsiteX1" fmla="*/ 2225225 w 2264148"/>
              <a:gd name="connsiteY1" fmla="*/ 0 h 277830"/>
              <a:gd name="connsiteX2" fmla="*/ 2264148 w 2264148"/>
              <a:gd name="connsiteY2" fmla="*/ 268333 h 277830"/>
              <a:gd name="connsiteX3" fmla="*/ 0 w 2264148"/>
              <a:gd name="connsiteY3" fmla="*/ 277830 h 277830"/>
              <a:gd name="connsiteX4" fmla="*/ 0 w 2264148"/>
              <a:gd name="connsiteY4" fmla="*/ 25830 h 277830"/>
              <a:gd name="connsiteX0" fmla="*/ 0 w 2264148"/>
              <a:gd name="connsiteY0" fmla="*/ 25830 h 277830"/>
              <a:gd name="connsiteX1" fmla="*/ 2226525 w 2264148"/>
              <a:gd name="connsiteY1" fmla="*/ 0 h 277830"/>
              <a:gd name="connsiteX2" fmla="*/ 2264148 w 2264148"/>
              <a:gd name="connsiteY2" fmla="*/ 268333 h 277830"/>
              <a:gd name="connsiteX3" fmla="*/ 0 w 2264148"/>
              <a:gd name="connsiteY3" fmla="*/ 277830 h 277830"/>
              <a:gd name="connsiteX4" fmla="*/ 0 w 2264148"/>
              <a:gd name="connsiteY4" fmla="*/ 25830 h 277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4148" h="277830">
                <a:moveTo>
                  <a:pt x="0" y="25830"/>
                </a:moveTo>
                <a:lnTo>
                  <a:pt x="2226525" y="0"/>
                </a:lnTo>
                <a:lnTo>
                  <a:pt x="2264148" y="268333"/>
                </a:lnTo>
                <a:lnTo>
                  <a:pt x="0" y="277830"/>
                </a:lnTo>
                <a:lnTo>
                  <a:pt x="0" y="258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ABCB68E3-4E63-4297-A336-9092EF25B0A2}"/>
              </a:ext>
            </a:extLst>
          </p:cNvPr>
          <p:cNvSpPr/>
          <p:nvPr/>
        </p:nvSpPr>
        <p:spPr>
          <a:xfrm>
            <a:off x="1261241" y="1524000"/>
            <a:ext cx="4442162" cy="3600986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endParaRPr lang="ru-RU" altLang="en-US" sz="2800" b="1" kern="0" dirty="0">
              <a:solidFill>
                <a:schemeClr val="bg1"/>
              </a:solidFill>
              <a:latin typeface="+mj-lt"/>
              <a:ea typeface="+mj-ea"/>
              <a:cs typeface="Segoe UI Light" panose="020B0502040204020203" pitchFamily="34" charset="0"/>
            </a:endParaRPr>
          </a:p>
          <a:p>
            <a:pPr lvl="0" algn="ctr">
              <a:defRPr/>
            </a:pPr>
            <a:r>
              <a:rPr lang="ru-RU" altLang="en-US" sz="2800" b="1" kern="0" dirty="0">
                <a:solidFill>
                  <a:schemeClr val="bg1"/>
                </a:solidFill>
                <a:latin typeface="+mj-lt"/>
                <a:ea typeface="+mj-ea"/>
                <a:cs typeface="Segoe UI Light" panose="020B0502040204020203" pitchFamily="34" charset="0"/>
              </a:rPr>
              <a:t>Типичные нарушения, выявленные при осуществлении федерального государственного надзора в сфере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259010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xmlns="" id="{B65738F9-8960-49CA-8990-7E73B7027387}"/>
              </a:ext>
            </a:extLst>
          </p:cNvPr>
          <p:cNvSpPr>
            <a:spLocks/>
          </p:cNvSpPr>
          <p:nvPr/>
        </p:nvSpPr>
        <p:spPr bwMode="auto">
          <a:xfrm>
            <a:off x="5955687" y="2065160"/>
            <a:ext cx="1431851" cy="1335244"/>
          </a:xfrm>
          <a:custGeom>
            <a:avLst/>
            <a:gdLst>
              <a:gd name="T0" fmla="*/ 230 w 251"/>
              <a:gd name="T1" fmla="*/ 103 h 238"/>
              <a:gd name="T2" fmla="*/ 0 w 251"/>
              <a:gd name="T3" fmla="*/ 0 h 238"/>
              <a:gd name="T4" fmla="*/ 68 w 251"/>
              <a:gd name="T5" fmla="*/ 80 h 238"/>
              <a:gd name="T6" fmla="*/ 2 w 251"/>
              <a:gd name="T7" fmla="*/ 157 h 238"/>
              <a:gd name="T8" fmla="*/ 121 w 251"/>
              <a:gd name="T9" fmla="*/ 215 h 238"/>
              <a:gd name="T10" fmla="*/ 100 w 251"/>
              <a:gd name="T11" fmla="*/ 238 h 238"/>
              <a:gd name="T12" fmla="*/ 242 w 251"/>
              <a:gd name="T13" fmla="*/ 224 h 238"/>
              <a:gd name="T14" fmla="*/ 251 w 251"/>
              <a:gd name="T15" fmla="*/ 82 h 238"/>
              <a:gd name="T16" fmla="*/ 230 w 251"/>
              <a:gd name="T17" fmla="*/ 103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1" h="238">
                <a:moveTo>
                  <a:pt x="230" y="103"/>
                </a:moveTo>
                <a:cubicBezTo>
                  <a:pt x="170" y="44"/>
                  <a:pt x="90" y="6"/>
                  <a:pt x="0" y="0"/>
                </a:cubicBezTo>
                <a:cubicBezTo>
                  <a:pt x="68" y="80"/>
                  <a:pt x="68" y="80"/>
                  <a:pt x="68" y="80"/>
                </a:cubicBezTo>
                <a:cubicBezTo>
                  <a:pt x="2" y="157"/>
                  <a:pt x="2" y="157"/>
                  <a:pt x="2" y="157"/>
                </a:cubicBezTo>
                <a:cubicBezTo>
                  <a:pt x="48" y="163"/>
                  <a:pt x="90" y="185"/>
                  <a:pt x="121" y="215"/>
                </a:cubicBezTo>
                <a:cubicBezTo>
                  <a:pt x="100" y="238"/>
                  <a:pt x="100" y="238"/>
                  <a:pt x="100" y="238"/>
                </a:cubicBezTo>
                <a:cubicBezTo>
                  <a:pt x="242" y="224"/>
                  <a:pt x="242" y="224"/>
                  <a:pt x="242" y="224"/>
                </a:cubicBezTo>
                <a:cubicBezTo>
                  <a:pt x="251" y="82"/>
                  <a:pt x="251" y="82"/>
                  <a:pt x="251" y="82"/>
                </a:cubicBezTo>
                <a:lnTo>
                  <a:pt x="230" y="10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2400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xmlns="" id="{DE39BD56-5C1C-4415-81E1-4A92687CFD64}"/>
              </a:ext>
            </a:extLst>
          </p:cNvPr>
          <p:cNvSpPr>
            <a:spLocks/>
          </p:cNvSpPr>
          <p:nvPr/>
        </p:nvSpPr>
        <p:spPr bwMode="auto">
          <a:xfrm>
            <a:off x="6626916" y="2644325"/>
            <a:ext cx="1335927" cy="1885457"/>
          </a:xfrm>
          <a:custGeom>
            <a:avLst/>
            <a:gdLst>
              <a:gd name="T0" fmla="*/ 201 w 234"/>
              <a:gd name="T1" fmla="*/ 242 h 336"/>
              <a:gd name="T2" fmla="*/ 110 w 234"/>
              <a:gd name="T3" fmla="*/ 0 h 336"/>
              <a:gd name="T4" fmla="*/ 103 w 234"/>
              <a:gd name="T5" fmla="*/ 101 h 336"/>
              <a:gd name="T6" fmla="*/ 0 w 234"/>
              <a:gd name="T7" fmla="*/ 111 h 336"/>
              <a:gd name="T8" fmla="*/ 46 w 234"/>
              <a:gd name="T9" fmla="*/ 242 h 336"/>
              <a:gd name="T10" fmla="*/ 16 w 234"/>
              <a:gd name="T11" fmla="*/ 243 h 336"/>
              <a:gd name="T12" fmla="*/ 125 w 234"/>
              <a:gd name="T13" fmla="*/ 336 h 336"/>
              <a:gd name="T14" fmla="*/ 234 w 234"/>
              <a:gd name="T15" fmla="*/ 243 h 336"/>
              <a:gd name="T16" fmla="*/ 201 w 234"/>
              <a:gd name="T17" fmla="*/ 242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4" h="336">
                <a:moveTo>
                  <a:pt x="201" y="242"/>
                </a:moveTo>
                <a:cubicBezTo>
                  <a:pt x="201" y="149"/>
                  <a:pt x="166" y="65"/>
                  <a:pt x="110" y="0"/>
                </a:cubicBezTo>
                <a:cubicBezTo>
                  <a:pt x="103" y="101"/>
                  <a:pt x="103" y="101"/>
                  <a:pt x="103" y="101"/>
                </a:cubicBezTo>
                <a:cubicBezTo>
                  <a:pt x="0" y="111"/>
                  <a:pt x="0" y="111"/>
                  <a:pt x="0" y="111"/>
                </a:cubicBezTo>
                <a:cubicBezTo>
                  <a:pt x="28" y="147"/>
                  <a:pt x="46" y="192"/>
                  <a:pt x="46" y="242"/>
                </a:cubicBezTo>
                <a:cubicBezTo>
                  <a:pt x="49" y="242"/>
                  <a:pt x="16" y="243"/>
                  <a:pt x="16" y="243"/>
                </a:cubicBezTo>
                <a:cubicBezTo>
                  <a:pt x="125" y="336"/>
                  <a:pt x="125" y="336"/>
                  <a:pt x="125" y="336"/>
                </a:cubicBezTo>
                <a:cubicBezTo>
                  <a:pt x="234" y="243"/>
                  <a:pt x="234" y="243"/>
                  <a:pt x="234" y="243"/>
                </a:cubicBezTo>
                <a:lnTo>
                  <a:pt x="201" y="2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2400"/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xmlns="" id="{EE6B7B8A-B577-498A-AC15-C3EDF56D0245}"/>
              </a:ext>
            </a:extLst>
          </p:cNvPr>
          <p:cNvSpPr>
            <a:spLocks/>
          </p:cNvSpPr>
          <p:nvPr/>
        </p:nvSpPr>
        <p:spPr bwMode="auto">
          <a:xfrm>
            <a:off x="6474926" y="3895321"/>
            <a:ext cx="1321889" cy="1420423"/>
          </a:xfrm>
          <a:custGeom>
            <a:avLst/>
            <a:gdLst>
              <a:gd name="T0" fmla="*/ 232 w 232"/>
              <a:gd name="T1" fmla="*/ 6 h 253"/>
              <a:gd name="T2" fmla="*/ 158 w 232"/>
              <a:gd name="T3" fmla="*/ 70 h 253"/>
              <a:gd name="T4" fmla="*/ 77 w 232"/>
              <a:gd name="T5" fmla="*/ 0 h 253"/>
              <a:gd name="T6" fmla="*/ 19 w 232"/>
              <a:gd name="T7" fmla="*/ 121 h 253"/>
              <a:gd name="T8" fmla="*/ 0 w 232"/>
              <a:gd name="T9" fmla="*/ 102 h 253"/>
              <a:gd name="T10" fmla="*/ 13 w 232"/>
              <a:gd name="T11" fmla="*/ 244 h 253"/>
              <a:gd name="T12" fmla="*/ 156 w 232"/>
              <a:gd name="T13" fmla="*/ 253 h 253"/>
              <a:gd name="T14" fmla="*/ 131 w 232"/>
              <a:gd name="T15" fmla="*/ 229 h 253"/>
              <a:gd name="T16" fmla="*/ 232 w 232"/>
              <a:gd name="T17" fmla="*/ 6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2" h="253">
                <a:moveTo>
                  <a:pt x="232" y="6"/>
                </a:moveTo>
                <a:cubicBezTo>
                  <a:pt x="158" y="70"/>
                  <a:pt x="158" y="70"/>
                  <a:pt x="158" y="70"/>
                </a:cubicBezTo>
                <a:cubicBezTo>
                  <a:pt x="77" y="0"/>
                  <a:pt x="77" y="0"/>
                  <a:pt x="77" y="0"/>
                </a:cubicBezTo>
                <a:cubicBezTo>
                  <a:pt x="71" y="47"/>
                  <a:pt x="50" y="89"/>
                  <a:pt x="19" y="121"/>
                </a:cubicBezTo>
                <a:cubicBezTo>
                  <a:pt x="0" y="102"/>
                  <a:pt x="0" y="102"/>
                  <a:pt x="0" y="102"/>
                </a:cubicBezTo>
                <a:cubicBezTo>
                  <a:pt x="13" y="244"/>
                  <a:pt x="13" y="244"/>
                  <a:pt x="13" y="244"/>
                </a:cubicBezTo>
                <a:cubicBezTo>
                  <a:pt x="156" y="253"/>
                  <a:pt x="156" y="253"/>
                  <a:pt x="156" y="253"/>
                </a:cubicBezTo>
                <a:cubicBezTo>
                  <a:pt x="131" y="229"/>
                  <a:pt x="131" y="229"/>
                  <a:pt x="131" y="229"/>
                </a:cubicBezTo>
                <a:cubicBezTo>
                  <a:pt x="188" y="170"/>
                  <a:pt x="225" y="92"/>
                  <a:pt x="232" y="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2400"/>
          </a:p>
        </p:txBody>
      </p:sp>
      <p:sp>
        <p:nvSpPr>
          <p:cNvPr id="7" name="Freeform 8">
            <a:extLst>
              <a:ext uri="{FF2B5EF4-FFF2-40B4-BE49-F238E27FC236}">
                <a16:creationId xmlns:a16="http://schemas.microsoft.com/office/drawing/2014/main" xmlns="" id="{2944571E-1A17-4292-88BE-5C824A1569D3}"/>
              </a:ext>
            </a:extLst>
          </p:cNvPr>
          <p:cNvSpPr>
            <a:spLocks/>
          </p:cNvSpPr>
          <p:nvPr/>
        </p:nvSpPr>
        <p:spPr bwMode="auto">
          <a:xfrm>
            <a:off x="5335363" y="4534333"/>
            <a:ext cx="1888079" cy="1335244"/>
          </a:xfrm>
          <a:custGeom>
            <a:avLst/>
            <a:gdLst>
              <a:gd name="T0" fmla="*/ 234 w 331"/>
              <a:gd name="T1" fmla="*/ 108 h 238"/>
              <a:gd name="T2" fmla="*/ 224 w 331"/>
              <a:gd name="T3" fmla="*/ 0 h 238"/>
              <a:gd name="T4" fmla="*/ 93 w 331"/>
              <a:gd name="T5" fmla="*/ 50 h 238"/>
              <a:gd name="T6" fmla="*/ 93 w 331"/>
              <a:gd name="T7" fmla="*/ 21 h 238"/>
              <a:gd name="T8" fmla="*/ 0 w 331"/>
              <a:gd name="T9" fmla="*/ 129 h 238"/>
              <a:gd name="T10" fmla="*/ 93 w 331"/>
              <a:gd name="T11" fmla="*/ 238 h 238"/>
              <a:gd name="T12" fmla="*/ 93 w 331"/>
              <a:gd name="T13" fmla="*/ 205 h 238"/>
              <a:gd name="T14" fmla="*/ 331 w 331"/>
              <a:gd name="T15" fmla="*/ 114 h 238"/>
              <a:gd name="T16" fmla="*/ 234 w 331"/>
              <a:gd name="T17" fmla="*/ 108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1" h="238">
                <a:moveTo>
                  <a:pt x="234" y="108"/>
                </a:moveTo>
                <a:cubicBezTo>
                  <a:pt x="224" y="0"/>
                  <a:pt x="224" y="0"/>
                  <a:pt x="224" y="0"/>
                </a:cubicBezTo>
                <a:cubicBezTo>
                  <a:pt x="189" y="31"/>
                  <a:pt x="144" y="49"/>
                  <a:pt x="93" y="50"/>
                </a:cubicBezTo>
                <a:cubicBezTo>
                  <a:pt x="93" y="21"/>
                  <a:pt x="93" y="21"/>
                  <a:pt x="93" y="21"/>
                </a:cubicBezTo>
                <a:cubicBezTo>
                  <a:pt x="0" y="129"/>
                  <a:pt x="0" y="129"/>
                  <a:pt x="0" y="129"/>
                </a:cubicBezTo>
                <a:cubicBezTo>
                  <a:pt x="93" y="238"/>
                  <a:pt x="93" y="238"/>
                  <a:pt x="93" y="238"/>
                </a:cubicBezTo>
                <a:cubicBezTo>
                  <a:pt x="93" y="205"/>
                  <a:pt x="93" y="205"/>
                  <a:pt x="93" y="205"/>
                </a:cubicBezTo>
                <a:cubicBezTo>
                  <a:pt x="185" y="205"/>
                  <a:pt x="268" y="169"/>
                  <a:pt x="331" y="114"/>
                </a:cubicBezTo>
                <a:lnTo>
                  <a:pt x="234" y="10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2400"/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xmlns="" id="{B9DD29C2-102E-4DCB-9390-EE33C2D2724F}"/>
              </a:ext>
            </a:extLst>
          </p:cNvPr>
          <p:cNvSpPr>
            <a:spLocks/>
          </p:cNvSpPr>
          <p:nvPr/>
        </p:nvSpPr>
        <p:spPr bwMode="auto">
          <a:xfrm>
            <a:off x="4546270" y="4399195"/>
            <a:ext cx="1443550" cy="1312222"/>
          </a:xfrm>
          <a:custGeom>
            <a:avLst/>
            <a:gdLst>
              <a:gd name="T0" fmla="*/ 184 w 253"/>
              <a:gd name="T1" fmla="*/ 158 h 234"/>
              <a:gd name="T2" fmla="*/ 253 w 253"/>
              <a:gd name="T3" fmla="*/ 77 h 234"/>
              <a:gd name="T4" fmla="*/ 131 w 253"/>
              <a:gd name="T5" fmla="*/ 21 h 234"/>
              <a:gd name="T6" fmla="*/ 152 w 253"/>
              <a:gd name="T7" fmla="*/ 0 h 234"/>
              <a:gd name="T8" fmla="*/ 9 w 253"/>
              <a:gd name="T9" fmla="*/ 14 h 234"/>
              <a:gd name="T10" fmla="*/ 0 w 253"/>
              <a:gd name="T11" fmla="*/ 156 h 234"/>
              <a:gd name="T12" fmla="*/ 23 w 253"/>
              <a:gd name="T13" fmla="*/ 133 h 234"/>
              <a:gd name="T14" fmla="*/ 248 w 253"/>
              <a:gd name="T15" fmla="*/ 234 h 234"/>
              <a:gd name="T16" fmla="*/ 184 w 253"/>
              <a:gd name="T17" fmla="*/ 158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3" h="234">
                <a:moveTo>
                  <a:pt x="184" y="158"/>
                </a:moveTo>
                <a:cubicBezTo>
                  <a:pt x="253" y="77"/>
                  <a:pt x="253" y="77"/>
                  <a:pt x="253" y="77"/>
                </a:cubicBezTo>
                <a:cubicBezTo>
                  <a:pt x="207" y="72"/>
                  <a:pt x="165" y="52"/>
                  <a:pt x="131" y="21"/>
                </a:cubicBezTo>
                <a:cubicBezTo>
                  <a:pt x="152" y="0"/>
                  <a:pt x="152" y="0"/>
                  <a:pt x="152" y="0"/>
                </a:cubicBezTo>
                <a:cubicBezTo>
                  <a:pt x="9" y="14"/>
                  <a:pt x="9" y="14"/>
                  <a:pt x="9" y="14"/>
                </a:cubicBezTo>
                <a:cubicBezTo>
                  <a:pt x="0" y="156"/>
                  <a:pt x="0" y="156"/>
                  <a:pt x="0" y="156"/>
                </a:cubicBezTo>
                <a:cubicBezTo>
                  <a:pt x="23" y="133"/>
                  <a:pt x="23" y="133"/>
                  <a:pt x="23" y="133"/>
                </a:cubicBezTo>
                <a:cubicBezTo>
                  <a:pt x="82" y="190"/>
                  <a:pt x="161" y="227"/>
                  <a:pt x="248" y="234"/>
                </a:cubicBezTo>
                <a:lnTo>
                  <a:pt x="184" y="15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2400"/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xmlns="" id="{E5DDFCF8-05FE-4B2E-A50B-7824C60F3ACF}"/>
              </a:ext>
            </a:extLst>
          </p:cNvPr>
          <p:cNvSpPr>
            <a:spLocks/>
          </p:cNvSpPr>
          <p:nvPr/>
        </p:nvSpPr>
        <p:spPr bwMode="auto">
          <a:xfrm>
            <a:off x="3994757" y="3358629"/>
            <a:ext cx="1340606" cy="1869340"/>
          </a:xfrm>
          <a:custGeom>
            <a:avLst/>
            <a:gdLst>
              <a:gd name="T0" fmla="*/ 130 w 235"/>
              <a:gd name="T1" fmla="*/ 235 h 333"/>
              <a:gd name="T2" fmla="*/ 235 w 235"/>
              <a:gd name="T3" fmla="*/ 225 h 333"/>
              <a:gd name="T4" fmla="*/ 185 w 235"/>
              <a:gd name="T5" fmla="*/ 93 h 333"/>
              <a:gd name="T6" fmla="*/ 218 w 235"/>
              <a:gd name="T7" fmla="*/ 93 h 333"/>
              <a:gd name="T8" fmla="*/ 109 w 235"/>
              <a:gd name="T9" fmla="*/ 0 h 333"/>
              <a:gd name="T10" fmla="*/ 0 w 235"/>
              <a:gd name="T11" fmla="*/ 93 h 333"/>
              <a:gd name="T12" fmla="*/ 32 w 235"/>
              <a:gd name="T13" fmla="*/ 93 h 333"/>
              <a:gd name="T14" fmla="*/ 124 w 235"/>
              <a:gd name="T15" fmla="*/ 333 h 333"/>
              <a:gd name="T16" fmla="*/ 130 w 235"/>
              <a:gd name="T17" fmla="*/ 235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5" h="333">
                <a:moveTo>
                  <a:pt x="130" y="235"/>
                </a:moveTo>
                <a:cubicBezTo>
                  <a:pt x="235" y="225"/>
                  <a:pt x="235" y="225"/>
                  <a:pt x="235" y="225"/>
                </a:cubicBezTo>
                <a:cubicBezTo>
                  <a:pt x="205" y="189"/>
                  <a:pt x="186" y="144"/>
                  <a:pt x="185" y="93"/>
                </a:cubicBezTo>
                <a:cubicBezTo>
                  <a:pt x="218" y="93"/>
                  <a:pt x="218" y="93"/>
                  <a:pt x="218" y="93"/>
                </a:cubicBezTo>
                <a:cubicBezTo>
                  <a:pt x="109" y="0"/>
                  <a:pt x="109" y="0"/>
                  <a:pt x="109" y="0"/>
                </a:cubicBezTo>
                <a:cubicBezTo>
                  <a:pt x="0" y="93"/>
                  <a:pt x="0" y="93"/>
                  <a:pt x="0" y="93"/>
                </a:cubicBezTo>
                <a:cubicBezTo>
                  <a:pt x="32" y="93"/>
                  <a:pt x="32" y="93"/>
                  <a:pt x="32" y="93"/>
                </a:cubicBezTo>
                <a:cubicBezTo>
                  <a:pt x="33" y="186"/>
                  <a:pt x="68" y="268"/>
                  <a:pt x="124" y="333"/>
                </a:cubicBezTo>
                <a:lnTo>
                  <a:pt x="130" y="23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2400"/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xmlns="" id="{D53964AC-1993-4147-B198-BB5C8513C09A}"/>
              </a:ext>
            </a:extLst>
          </p:cNvPr>
          <p:cNvSpPr>
            <a:spLocks/>
          </p:cNvSpPr>
          <p:nvPr/>
        </p:nvSpPr>
        <p:spPr bwMode="auto">
          <a:xfrm>
            <a:off x="4140661" y="2497604"/>
            <a:ext cx="1345285" cy="1404308"/>
          </a:xfrm>
          <a:custGeom>
            <a:avLst/>
            <a:gdLst>
              <a:gd name="T0" fmla="*/ 223 w 236"/>
              <a:gd name="T1" fmla="*/ 9 h 250"/>
              <a:gd name="T2" fmla="*/ 80 w 236"/>
              <a:gd name="T3" fmla="*/ 0 h 250"/>
              <a:gd name="T4" fmla="*/ 102 w 236"/>
              <a:gd name="T5" fmla="*/ 21 h 250"/>
              <a:gd name="T6" fmla="*/ 0 w 236"/>
              <a:gd name="T7" fmla="*/ 250 h 250"/>
              <a:gd name="T8" fmla="*/ 78 w 236"/>
              <a:gd name="T9" fmla="*/ 183 h 250"/>
              <a:gd name="T10" fmla="*/ 156 w 236"/>
              <a:gd name="T11" fmla="*/ 250 h 250"/>
              <a:gd name="T12" fmla="*/ 213 w 236"/>
              <a:gd name="T13" fmla="*/ 129 h 250"/>
              <a:gd name="T14" fmla="*/ 236 w 236"/>
              <a:gd name="T15" fmla="*/ 151 h 250"/>
              <a:gd name="T16" fmla="*/ 223 w 236"/>
              <a:gd name="T17" fmla="*/ 9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6" h="250">
                <a:moveTo>
                  <a:pt x="223" y="9"/>
                </a:moveTo>
                <a:cubicBezTo>
                  <a:pt x="80" y="0"/>
                  <a:pt x="80" y="0"/>
                  <a:pt x="80" y="0"/>
                </a:cubicBezTo>
                <a:cubicBezTo>
                  <a:pt x="102" y="21"/>
                  <a:pt x="102" y="21"/>
                  <a:pt x="102" y="21"/>
                </a:cubicBezTo>
                <a:cubicBezTo>
                  <a:pt x="44" y="81"/>
                  <a:pt x="6" y="161"/>
                  <a:pt x="0" y="250"/>
                </a:cubicBezTo>
                <a:cubicBezTo>
                  <a:pt x="78" y="183"/>
                  <a:pt x="78" y="183"/>
                  <a:pt x="78" y="183"/>
                </a:cubicBezTo>
                <a:cubicBezTo>
                  <a:pt x="156" y="250"/>
                  <a:pt x="156" y="250"/>
                  <a:pt x="156" y="250"/>
                </a:cubicBezTo>
                <a:cubicBezTo>
                  <a:pt x="161" y="204"/>
                  <a:pt x="182" y="161"/>
                  <a:pt x="213" y="129"/>
                </a:cubicBezTo>
                <a:cubicBezTo>
                  <a:pt x="236" y="151"/>
                  <a:pt x="236" y="151"/>
                  <a:pt x="236" y="151"/>
                </a:cubicBezTo>
                <a:lnTo>
                  <a:pt x="223" y="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2400">
              <a:solidFill>
                <a:sysClr val="windowText" lastClr="000000"/>
              </a:solidFill>
            </a:endParaRPr>
          </a:p>
        </p:txBody>
      </p:sp>
      <p:sp>
        <p:nvSpPr>
          <p:cNvPr id="11" name="Freeform 12">
            <a:extLst>
              <a:ext uri="{FF2B5EF4-FFF2-40B4-BE49-F238E27FC236}">
                <a16:creationId xmlns:a16="http://schemas.microsoft.com/office/drawing/2014/main" xmlns="" id="{7F6743A5-08E8-429B-949B-51D48C328EA6}"/>
              </a:ext>
            </a:extLst>
          </p:cNvPr>
          <p:cNvSpPr>
            <a:spLocks/>
          </p:cNvSpPr>
          <p:nvPr/>
        </p:nvSpPr>
        <p:spPr bwMode="auto">
          <a:xfrm>
            <a:off x="4610360" y="1928091"/>
            <a:ext cx="1916155" cy="1303012"/>
          </a:xfrm>
          <a:custGeom>
            <a:avLst/>
            <a:gdLst>
              <a:gd name="T0" fmla="*/ 336 w 336"/>
              <a:gd name="T1" fmla="*/ 109 h 232"/>
              <a:gd name="T2" fmla="*/ 243 w 336"/>
              <a:gd name="T3" fmla="*/ 0 h 232"/>
              <a:gd name="T4" fmla="*/ 243 w 336"/>
              <a:gd name="T5" fmla="*/ 28 h 232"/>
              <a:gd name="T6" fmla="*/ 0 w 336"/>
              <a:gd name="T7" fmla="*/ 124 h 232"/>
              <a:gd name="T8" fmla="*/ 102 w 336"/>
              <a:gd name="T9" fmla="*/ 130 h 232"/>
              <a:gd name="T10" fmla="*/ 111 w 336"/>
              <a:gd name="T11" fmla="*/ 232 h 232"/>
              <a:gd name="T12" fmla="*/ 243 w 336"/>
              <a:gd name="T13" fmla="*/ 184 h 232"/>
              <a:gd name="T14" fmla="*/ 243 w 336"/>
              <a:gd name="T15" fmla="*/ 217 h 232"/>
              <a:gd name="T16" fmla="*/ 336 w 336"/>
              <a:gd name="T17" fmla="*/ 109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6" h="232">
                <a:moveTo>
                  <a:pt x="336" y="109"/>
                </a:moveTo>
                <a:cubicBezTo>
                  <a:pt x="243" y="0"/>
                  <a:pt x="243" y="0"/>
                  <a:pt x="243" y="0"/>
                </a:cubicBezTo>
                <a:cubicBezTo>
                  <a:pt x="243" y="28"/>
                  <a:pt x="243" y="28"/>
                  <a:pt x="243" y="28"/>
                </a:cubicBezTo>
                <a:cubicBezTo>
                  <a:pt x="150" y="28"/>
                  <a:pt x="65" y="65"/>
                  <a:pt x="0" y="124"/>
                </a:cubicBezTo>
                <a:cubicBezTo>
                  <a:pt x="102" y="130"/>
                  <a:pt x="102" y="130"/>
                  <a:pt x="102" y="130"/>
                </a:cubicBezTo>
                <a:cubicBezTo>
                  <a:pt x="111" y="232"/>
                  <a:pt x="111" y="232"/>
                  <a:pt x="111" y="232"/>
                </a:cubicBezTo>
                <a:cubicBezTo>
                  <a:pt x="147" y="202"/>
                  <a:pt x="194" y="184"/>
                  <a:pt x="243" y="184"/>
                </a:cubicBezTo>
                <a:cubicBezTo>
                  <a:pt x="243" y="217"/>
                  <a:pt x="243" y="217"/>
                  <a:pt x="243" y="217"/>
                </a:cubicBezTo>
                <a:lnTo>
                  <a:pt x="336" y="10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24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0E037DC-EAA6-4A7E-B014-86598681F96C}"/>
              </a:ext>
            </a:extLst>
          </p:cNvPr>
          <p:cNvSpPr txBox="1"/>
          <p:nvPr/>
        </p:nvSpPr>
        <p:spPr>
          <a:xfrm>
            <a:off x="765539" y="935144"/>
            <a:ext cx="334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Нарушение требований к наличию, содержанию, разработке и принятию локальных нормативных акто</a:t>
            </a:r>
            <a:r>
              <a:rPr lang="ru-RU" dirty="0">
                <a:solidFill>
                  <a:schemeClr val="accent2"/>
                </a:solidFill>
              </a:rPr>
              <a:t>в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D1FA365-F245-481D-B86F-E00DF4DEE06D}"/>
              </a:ext>
            </a:extLst>
          </p:cNvPr>
          <p:cNvSpPr txBox="1"/>
          <p:nvPr/>
        </p:nvSpPr>
        <p:spPr>
          <a:xfrm>
            <a:off x="262616" y="2692197"/>
            <a:ext cx="34398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Нарушение обязательных требований законодательства Российской Федерации, связанных с размещением информации на официальном сайте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FEEF012-86A9-4B8C-8F17-474E3AFE197E}"/>
              </a:ext>
            </a:extLst>
          </p:cNvPr>
          <p:cNvSpPr txBox="1"/>
          <p:nvPr/>
        </p:nvSpPr>
        <p:spPr>
          <a:xfrm>
            <a:off x="765539" y="4704687"/>
            <a:ext cx="2433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4"/>
                </a:solidFill>
              </a:rPr>
              <a:t>Нарушение правил оказания платных образовательных услуг</a:t>
            </a:r>
            <a:endParaRPr lang="ru-RU" sz="1600" dirty="0">
              <a:solidFill>
                <a:schemeClr val="accent4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86A0320A-E54E-45A6-8E13-47CA7A0D06FE}"/>
              </a:ext>
            </a:extLst>
          </p:cNvPr>
          <p:cNvSpPr txBox="1"/>
          <p:nvPr/>
        </p:nvSpPr>
        <p:spPr>
          <a:xfrm>
            <a:off x="8723956" y="1024185"/>
            <a:ext cx="29707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Нарушение правил формирования и ведения федеральной информационной системы «Федеральный реестр сведений о документах об образовании и (или) о квалификации, документах об обучении</a:t>
            </a: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49DC9392-89B8-44CF-8280-EB2D1AF30B83}"/>
              </a:ext>
            </a:extLst>
          </p:cNvPr>
          <p:cNvSpPr txBox="1"/>
          <p:nvPr/>
        </p:nvSpPr>
        <p:spPr>
          <a:xfrm>
            <a:off x="8678315" y="3484611"/>
            <a:ext cx="30163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Нарушение порядка организации и осуществления образовательной деятельности по основным программам профессионального обучения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39" name="Straight Arrow Connector 107">
            <a:extLst>
              <a:ext uri="{FF2B5EF4-FFF2-40B4-BE49-F238E27FC236}">
                <a16:creationId xmlns:a16="http://schemas.microsoft.com/office/drawing/2014/main" xmlns="" id="{5583E970-237F-4091-9241-CA653F5B299E}"/>
              </a:ext>
            </a:extLst>
          </p:cNvPr>
          <p:cNvCxnSpPr/>
          <p:nvPr/>
        </p:nvCxnSpPr>
        <p:spPr>
          <a:xfrm flipH="1">
            <a:off x="3811555" y="3303732"/>
            <a:ext cx="589569" cy="0"/>
          </a:xfrm>
          <a:prstGeom prst="straightConnector1">
            <a:avLst/>
          </a:prstGeom>
          <a:ln w="1270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108">
            <a:extLst>
              <a:ext uri="{FF2B5EF4-FFF2-40B4-BE49-F238E27FC236}">
                <a16:creationId xmlns:a16="http://schemas.microsoft.com/office/drawing/2014/main" xmlns="" id="{DAC44F48-C2AC-4831-9BB0-B5DE18768560}"/>
              </a:ext>
            </a:extLst>
          </p:cNvPr>
          <p:cNvCxnSpPr/>
          <p:nvPr/>
        </p:nvCxnSpPr>
        <p:spPr>
          <a:xfrm>
            <a:off x="7796815" y="2692197"/>
            <a:ext cx="589569" cy="0"/>
          </a:xfrm>
          <a:prstGeom prst="straightConnector1">
            <a:avLst/>
          </a:prstGeom>
          <a:ln w="1270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109">
            <a:extLst>
              <a:ext uri="{FF2B5EF4-FFF2-40B4-BE49-F238E27FC236}">
                <a16:creationId xmlns:a16="http://schemas.microsoft.com/office/drawing/2014/main" xmlns="" id="{7CD1F9BA-354F-4A1F-84D0-855393DE31D0}"/>
              </a:ext>
            </a:extLst>
          </p:cNvPr>
          <p:cNvCxnSpPr/>
          <p:nvPr/>
        </p:nvCxnSpPr>
        <p:spPr>
          <a:xfrm flipH="1">
            <a:off x="3811555" y="5086472"/>
            <a:ext cx="589569" cy="0"/>
          </a:xfrm>
          <a:prstGeom prst="straightConnector1">
            <a:avLst/>
          </a:prstGeom>
          <a:ln w="1270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110">
            <a:extLst>
              <a:ext uri="{FF2B5EF4-FFF2-40B4-BE49-F238E27FC236}">
                <a16:creationId xmlns:a16="http://schemas.microsoft.com/office/drawing/2014/main" xmlns="" id="{CA6D5A2D-D069-4C83-B0FA-AFE4D5A720B0}"/>
              </a:ext>
            </a:extLst>
          </p:cNvPr>
          <p:cNvCxnSpPr/>
          <p:nvPr/>
        </p:nvCxnSpPr>
        <p:spPr>
          <a:xfrm>
            <a:off x="7796815" y="4335466"/>
            <a:ext cx="589569" cy="0"/>
          </a:xfrm>
          <a:prstGeom prst="straightConnector1">
            <a:avLst/>
          </a:prstGeom>
          <a:ln w="1270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Рисунок 67" descr="В яблочко">
            <a:extLst>
              <a:ext uri="{FF2B5EF4-FFF2-40B4-BE49-F238E27FC236}">
                <a16:creationId xmlns:a16="http://schemas.microsoft.com/office/drawing/2014/main" xmlns="" id="{29475500-542A-4E35-9FFD-2C16A8C3EC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572021" y="2258436"/>
            <a:ext cx="432000" cy="432000"/>
          </a:xfrm>
          <a:prstGeom prst="rect">
            <a:avLst/>
          </a:prstGeom>
        </p:spPr>
      </p:pic>
      <p:pic>
        <p:nvPicPr>
          <p:cNvPr id="72" name="Рисунок 71" descr="Одна шестеренка">
            <a:extLst>
              <a:ext uri="{FF2B5EF4-FFF2-40B4-BE49-F238E27FC236}">
                <a16:creationId xmlns:a16="http://schemas.microsoft.com/office/drawing/2014/main" xmlns="" id="{84F80C2A-FC57-471E-9AD0-BB648C817A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171538" y="3347723"/>
            <a:ext cx="432000" cy="432000"/>
          </a:xfrm>
          <a:prstGeom prst="rect">
            <a:avLst/>
          </a:prstGeom>
        </p:spPr>
      </p:pic>
      <p:pic>
        <p:nvPicPr>
          <p:cNvPr id="74" name="Рисунок 73" descr="Голова с шестеренками">
            <a:extLst>
              <a:ext uri="{FF2B5EF4-FFF2-40B4-BE49-F238E27FC236}">
                <a16:creationId xmlns:a16="http://schemas.microsoft.com/office/drawing/2014/main" xmlns="" id="{24F269BB-4B84-46DA-9953-D44A4D5E82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138115" y="4704687"/>
            <a:ext cx="432000" cy="432000"/>
          </a:xfrm>
          <a:prstGeom prst="rect">
            <a:avLst/>
          </a:prstGeom>
        </p:spPr>
      </p:pic>
      <p:pic>
        <p:nvPicPr>
          <p:cNvPr id="76" name="Рисунок 75" descr="Лампочка">
            <a:extLst>
              <a:ext uri="{FF2B5EF4-FFF2-40B4-BE49-F238E27FC236}">
                <a16:creationId xmlns:a16="http://schemas.microsoft.com/office/drawing/2014/main" xmlns="" id="{E1DCA8C2-4495-4EA4-A2EE-9897944C14E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739043" y="2834033"/>
            <a:ext cx="432000" cy="432000"/>
          </a:xfrm>
          <a:prstGeom prst="rect">
            <a:avLst/>
          </a:prstGeom>
        </p:spPr>
      </p:pic>
      <p:pic>
        <p:nvPicPr>
          <p:cNvPr id="78" name="Рисунок 77" descr="Исследование">
            <a:extLst>
              <a:ext uri="{FF2B5EF4-FFF2-40B4-BE49-F238E27FC236}">
                <a16:creationId xmlns:a16="http://schemas.microsoft.com/office/drawing/2014/main" xmlns="" id="{014D0539-7534-4FD5-8D78-17B76518260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6567276" y="2419089"/>
            <a:ext cx="432000" cy="432000"/>
          </a:xfrm>
          <a:prstGeom prst="rect">
            <a:avLst/>
          </a:prstGeom>
        </p:spPr>
      </p:pic>
      <p:pic>
        <p:nvPicPr>
          <p:cNvPr id="80" name="Рисунок 79" descr="Список">
            <a:extLst>
              <a:ext uri="{FF2B5EF4-FFF2-40B4-BE49-F238E27FC236}">
                <a16:creationId xmlns:a16="http://schemas.microsoft.com/office/drawing/2014/main" xmlns="" id="{96CDBC0C-9AF4-4497-8322-656AF29B106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4534907" y="3844846"/>
            <a:ext cx="432000" cy="432000"/>
          </a:xfrm>
          <a:prstGeom prst="rect">
            <a:avLst/>
          </a:prstGeom>
        </p:spPr>
      </p:pic>
      <p:pic>
        <p:nvPicPr>
          <p:cNvPr id="82" name="Рисунок 81" descr="Расширение бизнеса">
            <a:extLst>
              <a:ext uri="{FF2B5EF4-FFF2-40B4-BE49-F238E27FC236}">
                <a16:creationId xmlns:a16="http://schemas.microsoft.com/office/drawing/2014/main" xmlns="" id="{40520BDD-0E78-49AA-A036-8575EC904D3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6946444" y="4399195"/>
            <a:ext cx="432000" cy="432000"/>
          </a:xfrm>
          <a:prstGeom prst="rect">
            <a:avLst/>
          </a:prstGeom>
        </p:spPr>
      </p:pic>
      <p:pic>
        <p:nvPicPr>
          <p:cNvPr id="86" name="Рисунок 85" descr="Рукопожатие">
            <a:extLst>
              <a:ext uri="{FF2B5EF4-FFF2-40B4-BE49-F238E27FC236}">
                <a16:creationId xmlns:a16="http://schemas.microsoft.com/office/drawing/2014/main" xmlns="" id="{367EBA04-DD82-4F8B-ADB4-6819B8EB04B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6070349" y="4920687"/>
            <a:ext cx="432000" cy="432000"/>
          </a:xfrm>
          <a:prstGeom prst="rect">
            <a:avLst/>
          </a:prstGeom>
        </p:spPr>
      </p:pic>
      <p:grpSp>
        <p:nvGrpSpPr>
          <p:cNvPr id="49" name="Group 101">
            <a:extLst>
              <a:ext uri="{FF2B5EF4-FFF2-40B4-BE49-F238E27FC236}">
                <a16:creationId xmlns:a16="http://schemas.microsoft.com/office/drawing/2014/main" xmlns="" id="{3F9C6A23-3F0F-4098-AE6A-760280B1BA5F}"/>
              </a:ext>
            </a:extLst>
          </p:cNvPr>
          <p:cNvGrpSpPr/>
          <p:nvPr/>
        </p:nvGrpSpPr>
        <p:grpSpPr>
          <a:xfrm>
            <a:off x="4401124" y="1927509"/>
            <a:ext cx="882188" cy="293356"/>
            <a:chOff x="3231020" y="2095999"/>
            <a:chExt cx="1031518" cy="343013"/>
          </a:xfrm>
        </p:grpSpPr>
        <p:cxnSp>
          <p:nvCxnSpPr>
            <p:cNvPr id="50" name="Straight Connector 102">
              <a:extLst>
                <a:ext uri="{FF2B5EF4-FFF2-40B4-BE49-F238E27FC236}">
                  <a16:creationId xmlns:a16="http://schemas.microsoft.com/office/drawing/2014/main" xmlns="" id="{7BACABA1-482B-493C-875E-F21F8719A13D}"/>
                </a:ext>
              </a:extLst>
            </p:cNvPr>
            <p:cNvCxnSpPr/>
            <p:nvPr/>
          </p:nvCxnSpPr>
          <p:spPr>
            <a:xfrm flipH="1" flipV="1">
              <a:off x="3919525" y="2095999"/>
              <a:ext cx="343013" cy="343013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103">
              <a:extLst>
                <a:ext uri="{FF2B5EF4-FFF2-40B4-BE49-F238E27FC236}">
                  <a16:creationId xmlns:a16="http://schemas.microsoft.com/office/drawing/2014/main" xmlns="" id="{BE3BAB89-D688-4E35-8D68-B4FBACA65544}"/>
                </a:ext>
              </a:extLst>
            </p:cNvPr>
            <p:cNvCxnSpPr/>
            <p:nvPr/>
          </p:nvCxnSpPr>
          <p:spPr>
            <a:xfrm flipH="1">
              <a:off x="3231020" y="2095999"/>
              <a:ext cx="689367" cy="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4209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4"/>
          </p:nvPr>
        </p:nvSpPr>
        <p:spPr>
          <a:xfrm>
            <a:off x="304801" y="1961195"/>
            <a:ext cx="2743200" cy="2258853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sz="2000" b="1" dirty="0">
                <a:solidFill>
                  <a:schemeClr val="accent5"/>
                </a:solidFill>
              </a:rPr>
              <a:t>ст. 30 Федерального закона от 29.12.2012 № 273-ФЗ «Об образовании в Российской Федерации»</a:t>
            </a:r>
          </a:p>
          <a:p>
            <a:pPr algn="ctr"/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91998" y="223168"/>
            <a:ext cx="10865180" cy="695924"/>
          </a:xfrm>
        </p:spPr>
        <p:txBody>
          <a:bodyPr/>
          <a:lstStyle/>
          <a:p>
            <a:pPr algn="ctr"/>
            <a:r>
              <a:rPr lang="ru-RU" dirty="0"/>
              <a:t>Нарушение требований к наличию, содержанию, разработке и принятию локальных нормативных актов</a:t>
            </a:r>
            <a:br>
              <a:rPr lang="ru-RU" dirty="0"/>
            </a:br>
            <a:endParaRPr lang="ru-RU" dirty="0"/>
          </a:p>
        </p:txBody>
      </p:sp>
      <p:sp>
        <p:nvSpPr>
          <p:cNvPr id="9" name="Текст 8"/>
          <p:cNvSpPr txBox="1">
            <a:spLocks noGrp="1"/>
          </p:cNvSpPr>
          <p:nvPr>
            <p:ph type="body" sz="quarter" idx="15"/>
          </p:nvPr>
        </p:nvSpPr>
        <p:spPr>
          <a:xfrm>
            <a:off x="2951748" y="789571"/>
            <a:ext cx="9047748" cy="535223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1. Образовательная организация принимает локальные нормативные акты, содержащие нормы, регулирующие образовательные отношения (далее - локальные нормативные акты), в пределах своей компетенции в соответствии с законодательством Российской Федерации в порядке, установленном ее уставом.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2. Образовательная организация принимает локальные нормативные акты по основным вопросам организации и осуществления образовательной деятельности, в том числе регламентирующие правила приема обучающихся, режим занятий обучающихся, формы, периодичность и порядок текущего контроля успеваемости и промежуточной аттестации обучающихся, порядок и основания перевода, отчисления и восстановления обучающихся, порядок оформления возникновения, приостановления и прекращения отношений между образовательной организацией и обучающимися и (или) родителями </a:t>
            </a:r>
            <a:r>
              <a:rPr lang="ru-RU" dirty="0">
                <a:solidFill>
                  <a:schemeClr val="bg1"/>
                </a:solidFill>
                <a:hlinkClick r:id="rId2"/>
              </a:rPr>
              <a:t>(законными представителями)</a:t>
            </a:r>
            <a:r>
              <a:rPr lang="ru-RU" dirty="0">
                <a:solidFill>
                  <a:schemeClr val="bg1"/>
                </a:solidFill>
              </a:rPr>
              <a:t> несовершеннолетних обучающихся.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3. При принятии локальных нормативных актов, затрагивающих права обучающихся и работников образовательной организации, включая рабочую программу воспитания и календарный план воспитательной работы, учитывается мнение советов обучающихся, советов родителей, представительных органов обучающихся, а также в порядке и в случаях, которые предусмотрены трудовым </a:t>
            </a:r>
            <a:r>
              <a:rPr lang="ru-RU" dirty="0">
                <a:solidFill>
                  <a:schemeClr val="bg1"/>
                </a:solidFill>
                <a:hlinkClick r:id="rId3"/>
              </a:rPr>
              <a:t>законодательством</a:t>
            </a:r>
            <a:r>
              <a:rPr lang="ru-RU" dirty="0">
                <a:solidFill>
                  <a:schemeClr val="bg1"/>
                </a:solidFill>
              </a:rPr>
              <a:t>, представительных органов работников (при наличии таких представительных органов).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4</a:t>
            </a:r>
            <a:r>
              <a:rPr lang="ru-RU" dirty="0">
                <a:solidFill>
                  <a:schemeClr val="bg1"/>
                </a:solidFill>
              </a:rPr>
              <a:t>. Нормы локальных нормативных актов, ухудшающие положение обучающихся или работников образовательной организации по сравнению с установленным законодательством об образовании, трудовым законодательством положением либо принятые с нарушением установленного порядка, не применяются и подлежат отмене образовательной организацией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79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xmlns="" id="{6333FE63-DD7C-4D06-9A4F-B8486D6526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594652"/>
              </p:ext>
            </p:extLst>
          </p:nvPr>
        </p:nvGraphicFramePr>
        <p:xfrm>
          <a:off x="419684" y="1379622"/>
          <a:ext cx="8423510" cy="4348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EFFD4D-4304-4493-B520-6DE0C22E4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130" y="399631"/>
            <a:ext cx="10865180" cy="69592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dirty="0"/>
              <a:t>Нарушение обязательных требований законодательства Российской Федерации, связанных с размещением информации на официальном сайте</a:t>
            </a:r>
            <a:br>
              <a:rPr lang="ru-RU" dirty="0"/>
            </a:br>
            <a:endParaRPr lang="ru-RU" dirty="0"/>
          </a:p>
        </p:txBody>
      </p:sp>
      <p:grpSp>
        <p:nvGrpSpPr>
          <p:cNvPr id="5" name="Group 245"/>
          <p:cNvGrpSpPr>
            <a:grpSpLocks noChangeAspect="1"/>
          </p:cNvGrpSpPr>
          <p:nvPr/>
        </p:nvGrpSpPr>
        <p:grpSpPr bwMode="auto">
          <a:xfrm>
            <a:off x="9600515" y="1964958"/>
            <a:ext cx="1236943" cy="912247"/>
            <a:chOff x="1690" y="3959"/>
            <a:chExt cx="240" cy="177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8" name="Freeform 247"/>
            <p:cNvSpPr>
              <a:spLocks/>
            </p:cNvSpPr>
            <p:nvPr/>
          </p:nvSpPr>
          <p:spPr bwMode="auto">
            <a:xfrm>
              <a:off x="1774" y="4090"/>
              <a:ext cx="71" cy="46"/>
            </a:xfrm>
            <a:custGeom>
              <a:avLst/>
              <a:gdLst>
                <a:gd name="T0" fmla="*/ 116 w 994"/>
                <a:gd name="T1" fmla="*/ 0 h 657"/>
                <a:gd name="T2" fmla="*/ 878 w 994"/>
                <a:gd name="T3" fmla="*/ 0 h 657"/>
                <a:gd name="T4" fmla="*/ 904 w 994"/>
                <a:gd name="T5" fmla="*/ 3 h 657"/>
                <a:gd name="T6" fmla="*/ 929 w 994"/>
                <a:gd name="T7" fmla="*/ 13 h 657"/>
                <a:gd name="T8" fmla="*/ 950 w 994"/>
                <a:gd name="T9" fmla="*/ 26 h 657"/>
                <a:gd name="T10" fmla="*/ 968 w 994"/>
                <a:gd name="T11" fmla="*/ 44 h 657"/>
                <a:gd name="T12" fmla="*/ 983 w 994"/>
                <a:gd name="T13" fmla="*/ 65 h 657"/>
                <a:gd name="T14" fmla="*/ 991 w 994"/>
                <a:gd name="T15" fmla="*/ 90 h 657"/>
                <a:gd name="T16" fmla="*/ 994 w 994"/>
                <a:gd name="T17" fmla="*/ 117 h 657"/>
                <a:gd name="T18" fmla="*/ 994 w 994"/>
                <a:gd name="T19" fmla="*/ 540 h 657"/>
                <a:gd name="T20" fmla="*/ 991 w 994"/>
                <a:gd name="T21" fmla="*/ 567 h 657"/>
                <a:gd name="T22" fmla="*/ 982 w 994"/>
                <a:gd name="T23" fmla="*/ 591 h 657"/>
                <a:gd name="T24" fmla="*/ 968 w 994"/>
                <a:gd name="T25" fmla="*/ 613 h 657"/>
                <a:gd name="T26" fmla="*/ 950 w 994"/>
                <a:gd name="T27" fmla="*/ 631 h 657"/>
                <a:gd name="T28" fmla="*/ 928 w 994"/>
                <a:gd name="T29" fmla="*/ 645 h 657"/>
                <a:gd name="T30" fmla="*/ 903 w 994"/>
                <a:gd name="T31" fmla="*/ 654 h 657"/>
                <a:gd name="T32" fmla="*/ 877 w 994"/>
                <a:gd name="T33" fmla="*/ 657 h 657"/>
                <a:gd name="T34" fmla="*/ 116 w 994"/>
                <a:gd name="T35" fmla="*/ 657 h 657"/>
                <a:gd name="T36" fmla="*/ 90 w 994"/>
                <a:gd name="T37" fmla="*/ 654 h 657"/>
                <a:gd name="T38" fmla="*/ 65 w 994"/>
                <a:gd name="T39" fmla="*/ 645 h 657"/>
                <a:gd name="T40" fmla="*/ 44 w 994"/>
                <a:gd name="T41" fmla="*/ 631 h 657"/>
                <a:gd name="T42" fmla="*/ 26 w 994"/>
                <a:gd name="T43" fmla="*/ 612 h 657"/>
                <a:gd name="T44" fmla="*/ 11 w 994"/>
                <a:gd name="T45" fmla="*/ 591 h 657"/>
                <a:gd name="T46" fmla="*/ 3 w 994"/>
                <a:gd name="T47" fmla="*/ 567 h 657"/>
                <a:gd name="T48" fmla="*/ 0 w 994"/>
                <a:gd name="T49" fmla="*/ 540 h 657"/>
                <a:gd name="T50" fmla="*/ 0 w 994"/>
                <a:gd name="T51" fmla="*/ 117 h 657"/>
                <a:gd name="T52" fmla="*/ 3 w 994"/>
                <a:gd name="T53" fmla="*/ 90 h 657"/>
                <a:gd name="T54" fmla="*/ 11 w 994"/>
                <a:gd name="T55" fmla="*/ 65 h 657"/>
                <a:gd name="T56" fmla="*/ 26 w 994"/>
                <a:gd name="T57" fmla="*/ 44 h 657"/>
                <a:gd name="T58" fmla="*/ 44 w 994"/>
                <a:gd name="T59" fmla="*/ 26 h 657"/>
                <a:gd name="T60" fmla="*/ 65 w 994"/>
                <a:gd name="T61" fmla="*/ 12 h 657"/>
                <a:gd name="T62" fmla="*/ 90 w 994"/>
                <a:gd name="T63" fmla="*/ 3 h 657"/>
                <a:gd name="T64" fmla="*/ 116 w 994"/>
                <a:gd name="T65" fmla="*/ 0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4" h="657">
                  <a:moveTo>
                    <a:pt x="116" y="0"/>
                  </a:moveTo>
                  <a:lnTo>
                    <a:pt x="878" y="0"/>
                  </a:lnTo>
                  <a:lnTo>
                    <a:pt x="904" y="3"/>
                  </a:lnTo>
                  <a:lnTo>
                    <a:pt x="929" y="13"/>
                  </a:lnTo>
                  <a:lnTo>
                    <a:pt x="950" y="26"/>
                  </a:lnTo>
                  <a:lnTo>
                    <a:pt x="968" y="44"/>
                  </a:lnTo>
                  <a:lnTo>
                    <a:pt x="983" y="65"/>
                  </a:lnTo>
                  <a:lnTo>
                    <a:pt x="991" y="90"/>
                  </a:lnTo>
                  <a:lnTo>
                    <a:pt x="994" y="117"/>
                  </a:lnTo>
                  <a:lnTo>
                    <a:pt x="994" y="540"/>
                  </a:lnTo>
                  <a:lnTo>
                    <a:pt x="991" y="567"/>
                  </a:lnTo>
                  <a:lnTo>
                    <a:pt x="982" y="591"/>
                  </a:lnTo>
                  <a:lnTo>
                    <a:pt x="968" y="613"/>
                  </a:lnTo>
                  <a:lnTo>
                    <a:pt x="950" y="631"/>
                  </a:lnTo>
                  <a:lnTo>
                    <a:pt x="928" y="645"/>
                  </a:lnTo>
                  <a:lnTo>
                    <a:pt x="903" y="654"/>
                  </a:lnTo>
                  <a:lnTo>
                    <a:pt x="877" y="657"/>
                  </a:lnTo>
                  <a:lnTo>
                    <a:pt x="116" y="657"/>
                  </a:lnTo>
                  <a:lnTo>
                    <a:pt x="90" y="654"/>
                  </a:lnTo>
                  <a:lnTo>
                    <a:pt x="65" y="645"/>
                  </a:lnTo>
                  <a:lnTo>
                    <a:pt x="44" y="631"/>
                  </a:lnTo>
                  <a:lnTo>
                    <a:pt x="26" y="612"/>
                  </a:lnTo>
                  <a:lnTo>
                    <a:pt x="11" y="591"/>
                  </a:lnTo>
                  <a:lnTo>
                    <a:pt x="3" y="567"/>
                  </a:lnTo>
                  <a:lnTo>
                    <a:pt x="0" y="540"/>
                  </a:lnTo>
                  <a:lnTo>
                    <a:pt x="0" y="117"/>
                  </a:lnTo>
                  <a:lnTo>
                    <a:pt x="3" y="90"/>
                  </a:lnTo>
                  <a:lnTo>
                    <a:pt x="11" y="65"/>
                  </a:lnTo>
                  <a:lnTo>
                    <a:pt x="26" y="44"/>
                  </a:lnTo>
                  <a:lnTo>
                    <a:pt x="44" y="26"/>
                  </a:lnTo>
                  <a:lnTo>
                    <a:pt x="65" y="12"/>
                  </a:lnTo>
                  <a:lnTo>
                    <a:pt x="90" y="3"/>
                  </a:lnTo>
                  <a:lnTo>
                    <a:pt x="1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48"/>
            <p:cNvSpPr>
              <a:spLocks/>
            </p:cNvSpPr>
            <p:nvPr/>
          </p:nvSpPr>
          <p:spPr bwMode="auto">
            <a:xfrm>
              <a:off x="1859" y="4090"/>
              <a:ext cx="71" cy="46"/>
            </a:xfrm>
            <a:custGeom>
              <a:avLst/>
              <a:gdLst>
                <a:gd name="T0" fmla="*/ 117 w 995"/>
                <a:gd name="T1" fmla="*/ 0 h 657"/>
                <a:gd name="T2" fmla="*/ 878 w 995"/>
                <a:gd name="T3" fmla="*/ 0 h 657"/>
                <a:gd name="T4" fmla="*/ 904 w 995"/>
                <a:gd name="T5" fmla="*/ 3 h 657"/>
                <a:gd name="T6" fmla="*/ 929 w 995"/>
                <a:gd name="T7" fmla="*/ 13 h 657"/>
                <a:gd name="T8" fmla="*/ 950 w 995"/>
                <a:gd name="T9" fmla="*/ 26 h 657"/>
                <a:gd name="T10" fmla="*/ 968 w 995"/>
                <a:gd name="T11" fmla="*/ 44 h 657"/>
                <a:gd name="T12" fmla="*/ 983 w 995"/>
                <a:gd name="T13" fmla="*/ 65 h 657"/>
                <a:gd name="T14" fmla="*/ 992 w 995"/>
                <a:gd name="T15" fmla="*/ 90 h 657"/>
                <a:gd name="T16" fmla="*/ 995 w 995"/>
                <a:gd name="T17" fmla="*/ 117 h 657"/>
                <a:gd name="T18" fmla="*/ 995 w 995"/>
                <a:gd name="T19" fmla="*/ 540 h 657"/>
                <a:gd name="T20" fmla="*/ 992 w 995"/>
                <a:gd name="T21" fmla="*/ 567 h 657"/>
                <a:gd name="T22" fmla="*/ 983 w 995"/>
                <a:gd name="T23" fmla="*/ 591 h 657"/>
                <a:gd name="T24" fmla="*/ 969 w 995"/>
                <a:gd name="T25" fmla="*/ 613 h 657"/>
                <a:gd name="T26" fmla="*/ 951 w 995"/>
                <a:gd name="T27" fmla="*/ 631 h 657"/>
                <a:gd name="T28" fmla="*/ 929 w 995"/>
                <a:gd name="T29" fmla="*/ 645 h 657"/>
                <a:gd name="T30" fmla="*/ 904 w 995"/>
                <a:gd name="T31" fmla="*/ 654 h 657"/>
                <a:gd name="T32" fmla="*/ 878 w 995"/>
                <a:gd name="T33" fmla="*/ 657 h 657"/>
                <a:gd name="T34" fmla="*/ 117 w 995"/>
                <a:gd name="T35" fmla="*/ 657 h 657"/>
                <a:gd name="T36" fmla="*/ 90 w 995"/>
                <a:gd name="T37" fmla="*/ 654 h 657"/>
                <a:gd name="T38" fmla="*/ 65 w 995"/>
                <a:gd name="T39" fmla="*/ 645 h 657"/>
                <a:gd name="T40" fmla="*/ 44 w 995"/>
                <a:gd name="T41" fmla="*/ 631 h 657"/>
                <a:gd name="T42" fmla="*/ 26 w 995"/>
                <a:gd name="T43" fmla="*/ 612 h 657"/>
                <a:gd name="T44" fmla="*/ 12 w 995"/>
                <a:gd name="T45" fmla="*/ 591 h 657"/>
                <a:gd name="T46" fmla="*/ 3 w 995"/>
                <a:gd name="T47" fmla="*/ 567 h 657"/>
                <a:gd name="T48" fmla="*/ 0 w 995"/>
                <a:gd name="T49" fmla="*/ 540 h 657"/>
                <a:gd name="T50" fmla="*/ 0 w 995"/>
                <a:gd name="T51" fmla="*/ 117 h 657"/>
                <a:gd name="T52" fmla="*/ 3 w 995"/>
                <a:gd name="T53" fmla="*/ 90 h 657"/>
                <a:gd name="T54" fmla="*/ 12 w 995"/>
                <a:gd name="T55" fmla="*/ 65 h 657"/>
                <a:gd name="T56" fmla="*/ 26 w 995"/>
                <a:gd name="T57" fmla="*/ 44 h 657"/>
                <a:gd name="T58" fmla="*/ 44 w 995"/>
                <a:gd name="T59" fmla="*/ 26 h 657"/>
                <a:gd name="T60" fmla="*/ 65 w 995"/>
                <a:gd name="T61" fmla="*/ 12 h 657"/>
                <a:gd name="T62" fmla="*/ 91 w 995"/>
                <a:gd name="T63" fmla="*/ 3 h 657"/>
                <a:gd name="T64" fmla="*/ 117 w 995"/>
                <a:gd name="T65" fmla="*/ 0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5" h="657">
                  <a:moveTo>
                    <a:pt x="117" y="0"/>
                  </a:moveTo>
                  <a:lnTo>
                    <a:pt x="878" y="0"/>
                  </a:lnTo>
                  <a:lnTo>
                    <a:pt x="904" y="3"/>
                  </a:lnTo>
                  <a:lnTo>
                    <a:pt x="929" y="13"/>
                  </a:lnTo>
                  <a:lnTo>
                    <a:pt x="950" y="26"/>
                  </a:lnTo>
                  <a:lnTo>
                    <a:pt x="968" y="44"/>
                  </a:lnTo>
                  <a:lnTo>
                    <a:pt x="983" y="65"/>
                  </a:lnTo>
                  <a:lnTo>
                    <a:pt x="992" y="90"/>
                  </a:lnTo>
                  <a:lnTo>
                    <a:pt x="995" y="117"/>
                  </a:lnTo>
                  <a:lnTo>
                    <a:pt x="995" y="540"/>
                  </a:lnTo>
                  <a:lnTo>
                    <a:pt x="992" y="567"/>
                  </a:lnTo>
                  <a:lnTo>
                    <a:pt x="983" y="591"/>
                  </a:lnTo>
                  <a:lnTo>
                    <a:pt x="969" y="613"/>
                  </a:lnTo>
                  <a:lnTo>
                    <a:pt x="951" y="631"/>
                  </a:lnTo>
                  <a:lnTo>
                    <a:pt x="929" y="645"/>
                  </a:lnTo>
                  <a:lnTo>
                    <a:pt x="904" y="654"/>
                  </a:lnTo>
                  <a:lnTo>
                    <a:pt x="878" y="657"/>
                  </a:lnTo>
                  <a:lnTo>
                    <a:pt x="117" y="657"/>
                  </a:lnTo>
                  <a:lnTo>
                    <a:pt x="90" y="654"/>
                  </a:lnTo>
                  <a:lnTo>
                    <a:pt x="65" y="645"/>
                  </a:lnTo>
                  <a:lnTo>
                    <a:pt x="44" y="631"/>
                  </a:lnTo>
                  <a:lnTo>
                    <a:pt x="26" y="612"/>
                  </a:lnTo>
                  <a:lnTo>
                    <a:pt x="12" y="591"/>
                  </a:lnTo>
                  <a:lnTo>
                    <a:pt x="3" y="567"/>
                  </a:lnTo>
                  <a:lnTo>
                    <a:pt x="0" y="540"/>
                  </a:lnTo>
                  <a:lnTo>
                    <a:pt x="0" y="117"/>
                  </a:lnTo>
                  <a:lnTo>
                    <a:pt x="3" y="90"/>
                  </a:lnTo>
                  <a:lnTo>
                    <a:pt x="12" y="65"/>
                  </a:lnTo>
                  <a:lnTo>
                    <a:pt x="26" y="44"/>
                  </a:lnTo>
                  <a:lnTo>
                    <a:pt x="44" y="26"/>
                  </a:lnTo>
                  <a:lnTo>
                    <a:pt x="65" y="12"/>
                  </a:lnTo>
                  <a:lnTo>
                    <a:pt x="91" y="3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49"/>
            <p:cNvSpPr>
              <a:spLocks/>
            </p:cNvSpPr>
            <p:nvPr/>
          </p:nvSpPr>
          <p:spPr bwMode="auto">
            <a:xfrm>
              <a:off x="1690" y="4090"/>
              <a:ext cx="71" cy="46"/>
            </a:xfrm>
            <a:custGeom>
              <a:avLst/>
              <a:gdLst>
                <a:gd name="T0" fmla="*/ 117 w 994"/>
                <a:gd name="T1" fmla="*/ 0 h 657"/>
                <a:gd name="T2" fmla="*/ 878 w 994"/>
                <a:gd name="T3" fmla="*/ 0 h 657"/>
                <a:gd name="T4" fmla="*/ 904 w 994"/>
                <a:gd name="T5" fmla="*/ 3 h 657"/>
                <a:gd name="T6" fmla="*/ 929 w 994"/>
                <a:gd name="T7" fmla="*/ 13 h 657"/>
                <a:gd name="T8" fmla="*/ 951 w 994"/>
                <a:gd name="T9" fmla="*/ 26 h 657"/>
                <a:gd name="T10" fmla="*/ 968 w 994"/>
                <a:gd name="T11" fmla="*/ 44 h 657"/>
                <a:gd name="T12" fmla="*/ 983 w 994"/>
                <a:gd name="T13" fmla="*/ 65 h 657"/>
                <a:gd name="T14" fmla="*/ 991 w 994"/>
                <a:gd name="T15" fmla="*/ 90 h 657"/>
                <a:gd name="T16" fmla="*/ 994 w 994"/>
                <a:gd name="T17" fmla="*/ 117 h 657"/>
                <a:gd name="T18" fmla="*/ 994 w 994"/>
                <a:gd name="T19" fmla="*/ 540 h 657"/>
                <a:gd name="T20" fmla="*/ 991 w 994"/>
                <a:gd name="T21" fmla="*/ 567 h 657"/>
                <a:gd name="T22" fmla="*/ 983 w 994"/>
                <a:gd name="T23" fmla="*/ 591 h 657"/>
                <a:gd name="T24" fmla="*/ 968 w 994"/>
                <a:gd name="T25" fmla="*/ 613 h 657"/>
                <a:gd name="T26" fmla="*/ 950 w 994"/>
                <a:gd name="T27" fmla="*/ 631 h 657"/>
                <a:gd name="T28" fmla="*/ 929 w 994"/>
                <a:gd name="T29" fmla="*/ 645 h 657"/>
                <a:gd name="T30" fmla="*/ 904 w 994"/>
                <a:gd name="T31" fmla="*/ 654 h 657"/>
                <a:gd name="T32" fmla="*/ 878 w 994"/>
                <a:gd name="T33" fmla="*/ 657 h 657"/>
                <a:gd name="T34" fmla="*/ 117 w 994"/>
                <a:gd name="T35" fmla="*/ 657 h 657"/>
                <a:gd name="T36" fmla="*/ 90 w 994"/>
                <a:gd name="T37" fmla="*/ 654 h 657"/>
                <a:gd name="T38" fmla="*/ 65 w 994"/>
                <a:gd name="T39" fmla="*/ 645 h 657"/>
                <a:gd name="T40" fmla="*/ 44 w 994"/>
                <a:gd name="T41" fmla="*/ 631 h 657"/>
                <a:gd name="T42" fmla="*/ 25 w 994"/>
                <a:gd name="T43" fmla="*/ 612 h 657"/>
                <a:gd name="T44" fmla="*/ 12 w 994"/>
                <a:gd name="T45" fmla="*/ 591 h 657"/>
                <a:gd name="T46" fmla="*/ 3 w 994"/>
                <a:gd name="T47" fmla="*/ 567 h 657"/>
                <a:gd name="T48" fmla="*/ 0 w 994"/>
                <a:gd name="T49" fmla="*/ 540 h 657"/>
                <a:gd name="T50" fmla="*/ 0 w 994"/>
                <a:gd name="T51" fmla="*/ 117 h 657"/>
                <a:gd name="T52" fmla="*/ 3 w 994"/>
                <a:gd name="T53" fmla="*/ 90 h 657"/>
                <a:gd name="T54" fmla="*/ 12 w 994"/>
                <a:gd name="T55" fmla="*/ 65 h 657"/>
                <a:gd name="T56" fmla="*/ 25 w 994"/>
                <a:gd name="T57" fmla="*/ 44 h 657"/>
                <a:gd name="T58" fmla="*/ 44 w 994"/>
                <a:gd name="T59" fmla="*/ 26 h 657"/>
                <a:gd name="T60" fmla="*/ 66 w 994"/>
                <a:gd name="T61" fmla="*/ 12 h 657"/>
                <a:gd name="T62" fmla="*/ 91 w 994"/>
                <a:gd name="T63" fmla="*/ 3 h 657"/>
                <a:gd name="T64" fmla="*/ 117 w 994"/>
                <a:gd name="T65" fmla="*/ 0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4" h="657">
                  <a:moveTo>
                    <a:pt x="117" y="0"/>
                  </a:moveTo>
                  <a:lnTo>
                    <a:pt x="878" y="0"/>
                  </a:lnTo>
                  <a:lnTo>
                    <a:pt x="904" y="3"/>
                  </a:lnTo>
                  <a:lnTo>
                    <a:pt x="929" y="13"/>
                  </a:lnTo>
                  <a:lnTo>
                    <a:pt x="951" y="26"/>
                  </a:lnTo>
                  <a:lnTo>
                    <a:pt x="968" y="44"/>
                  </a:lnTo>
                  <a:lnTo>
                    <a:pt x="983" y="65"/>
                  </a:lnTo>
                  <a:lnTo>
                    <a:pt x="991" y="90"/>
                  </a:lnTo>
                  <a:lnTo>
                    <a:pt x="994" y="117"/>
                  </a:lnTo>
                  <a:lnTo>
                    <a:pt x="994" y="540"/>
                  </a:lnTo>
                  <a:lnTo>
                    <a:pt x="991" y="567"/>
                  </a:lnTo>
                  <a:lnTo>
                    <a:pt x="983" y="591"/>
                  </a:lnTo>
                  <a:lnTo>
                    <a:pt x="968" y="613"/>
                  </a:lnTo>
                  <a:lnTo>
                    <a:pt x="950" y="631"/>
                  </a:lnTo>
                  <a:lnTo>
                    <a:pt x="929" y="645"/>
                  </a:lnTo>
                  <a:lnTo>
                    <a:pt x="904" y="654"/>
                  </a:lnTo>
                  <a:lnTo>
                    <a:pt x="878" y="657"/>
                  </a:lnTo>
                  <a:lnTo>
                    <a:pt x="117" y="657"/>
                  </a:lnTo>
                  <a:lnTo>
                    <a:pt x="90" y="654"/>
                  </a:lnTo>
                  <a:lnTo>
                    <a:pt x="65" y="645"/>
                  </a:lnTo>
                  <a:lnTo>
                    <a:pt x="44" y="631"/>
                  </a:lnTo>
                  <a:lnTo>
                    <a:pt x="25" y="612"/>
                  </a:lnTo>
                  <a:lnTo>
                    <a:pt x="12" y="591"/>
                  </a:lnTo>
                  <a:lnTo>
                    <a:pt x="3" y="567"/>
                  </a:lnTo>
                  <a:lnTo>
                    <a:pt x="0" y="540"/>
                  </a:lnTo>
                  <a:lnTo>
                    <a:pt x="0" y="117"/>
                  </a:lnTo>
                  <a:lnTo>
                    <a:pt x="3" y="90"/>
                  </a:lnTo>
                  <a:lnTo>
                    <a:pt x="12" y="65"/>
                  </a:lnTo>
                  <a:lnTo>
                    <a:pt x="25" y="44"/>
                  </a:lnTo>
                  <a:lnTo>
                    <a:pt x="44" y="26"/>
                  </a:lnTo>
                  <a:lnTo>
                    <a:pt x="66" y="12"/>
                  </a:lnTo>
                  <a:lnTo>
                    <a:pt x="91" y="3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250"/>
            <p:cNvSpPr>
              <a:spLocks noEditPoints="1"/>
            </p:cNvSpPr>
            <p:nvPr/>
          </p:nvSpPr>
          <p:spPr bwMode="auto">
            <a:xfrm>
              <a:off x="1719" y="3959"/>
              <a:ext cx="182" cy="119"/>
            </a:xfrm>
            <a:custGeom>
              <a:avLst/>
              <a:gdLst>
                <a:gd name="T0" fmla="*/ 785 w 2544"/>
                <a:gd name="T1" fmla="*/ 563 h 1667"/>
                <a:gd name="T2" fmla="*/ 765 w 2544"/>
                <a:gd name="T3" fmla="*/ 577 h 1667"/>
                <a:gd name="T4" fmla="*/ 757 w 2544"/>
                <a:gd name="T5" fmla="*/ 601 h 1667"/>
                <a:gd name="T6" fmla="*/ 759 w 2544"/>
                <a:gd name="T7" fmla="*/ 668 h 1667"/>
                <a:gd name="T8" fmla="*/ 774 w 2544"/>
                <a:gd name="T9" fmla="*/ 687 h 1667"/>
                <a:gd name="T10" fmla="*/ 797 w 2544"/>
                <a:gd name="T11" fmla="*/ 695 h 1667"/>
                <a:gd name="T12" fmla="*/ 1758 w 2544"/>
                <a:gd name="T13" fmla="*/ 693 h 1667"/>
                <a:gd name="T14" fmla="*/ 1778 w 2544"/>
                <a:gd name="T15" fmla="*/ 679 h 1667"/>
                <a:gd name="T16" fmla="*/ 1786 w 2544"/>
                <a:gd name="T17" fmla="*/ 654 h 1667"/>
                <a:gd name="T18" fmla="*/ 1784 w 2544"/>
                <a:gd name="T19" fmla="*/ 589 h 1667"/>
                <a:gd name="T20" fmla="*/ 1769 w 2544"/>
                <a:gd name="T21" fmla="*/ 568 h 1667"/>
                <a:gd name="T22" fmla="*/ 1745 w 2544"/>
                <a:gd name="T23" fmla="*/ 561 h 1667"/>
                <a:gd name="T24" fmla="*/ 797 w 2544"/>
                <a:gd name="T25" fmla="*/ 286 h 1667"/>
                <a:gd name="T26" fmla="*/ 774 w 2544"/>
                <a:gd name="T27" fmla="*/ 294 h 1667"/>
                <a:gd name="T28" fmla="*/ 759 w 2544"/>
                <a:gd name="T29" fmla="*/ 314 h 1667"/>
                <a:gd name="T30" fmla="*/ 757 w 2544"/>
                <a:gd name="T31" fmla="*/ 379 h 1667"/>
                <a:gd name="T32" fmla="*/ 765 w 2544"/>
                <a:gd name="T33" fmla="*/ 404 h 1667"/>
                <a:gd name="T34" fmla="*/ 785 w 2544"/>
                <a:gd name="T35" fmla="*/ 418 h 1667"/>
                <a:gd name="T36" fmla="*/ 1745 w 2544"/>
                <a:gd name="T37" fmla="*/ 420 h 1667"/>
                <a:gd name="T38" fmla="*/ 1769 w 2544"/>
                <a:gd name="T39" fmla="*/ 413 h 1667"/>
                <a:gd name="T40" fmla="*/ 1783 w 2544"/>
                <a:gd name="T41" fmla="*/ 393 h 1667"/>
                <a:gd name="T42" fmla="*/ 1786 w 2544"/>
                <a:gd name="T43" fmla="*/ 327 h 1667"/>
                <a:gd name="T44" fmla="*/ 1778 w 2544"/>
                <a:gd name="T45" fmla="*/ 302 h 1667"/>
                <a:gd name="T46" fmla="*/ 1758 w 2544"/>
                <a:gd name="T47" fmla="*/ 288 h 1667"/>
                <a:gd name="T48" fmla="*/ 797 w 2544"/>
                <a:gd name="T49" fmla="*/ 286 h 1667"/>
                <a:gd name="T50" fmla="*/ 1875 w 2544"/>
                <a:gd name="T51" fmla="*/ 0 h 1667"/>
                <a:gd name="T52" fmla="*/ 1930 w 2544"/>
                <a:gd name="T53" fmla="*/ 11 h 1667"/>
                <a:gd name="T54" fmla="*/ 1975 w 2544"/>
                <a:gd name="T55" fmla="*/ 42 h 1667"/>
                <a:gd name="T56" fmla="*/ 2005 w 2544"/>
                <a:gd name="T57" fmla="*/ 86 h 1667"/>
                <a:gd name="T58" fmla="*/ 2016 w 2544"/>
                <a:gd name="T59" fmla="*/ 141 h 1667"/>
                <a:gd name="T60" fmla="*/ 2013 w 2544"/>
                <a:gd name="T61" fmla="*/ 870 h 1667"/>
                <a:gd name="T62" fmla="*/ 1992 w 2544"/>
                <a:gd name="T63" fmla="*/ 919 h 1667"/>
                <a:gd name="T64" fmla="*/ 1953 w 2544"/>
                <a:gd name="T65" fmla="*/ 958 h 1667"/>
                <a:gd name="T66" fmla="*/ 1902 w 2544"/>
                <a:gd name="T67" fmla="*/ 979 h 1667"/>
                <a:gd name="T68" fmla="*/ 1363 w 2544"/>
                <a:gd name="T69" fmla="*/ 982 h 1667"/>
                <a:gd name="T70" fmla="*/ 2452 w 2544"/>
                <a:gd name="T71" fmla="*/ 1283 h 1667"/>
                <a:gd name="T72" fmla="*/ 2493 w 2544"/>
                <a:gd name="T73" fmla="*/ 1292 h 1667"/>
                <a:gd name="T74" fmla="*/ 2523 w 2544"/>
                <a:gd name="T75" fmla="*/ 1316 h 1667"/>
                <a:gd name="T76" fmla="*/ 2541 w 2544"/>
                <a:gd name="T77" fmla="*/ 1352 h 1667"/>
                <a:gd name="T78" fmla="*/ 2544 w 2544"/>
                <a:gd name="T79" fmla="*/ 1666 h 1667"/>
                <a:gd name="T80" fmla="*/ 2361 w 2544"/>
                <a:gd name="T81" fmla="*/ 1464 h 1667"/>
                <a:gd name="T82" fmla="*/ 1363 w 2544"/>
                <a:gd name="T83" fmla="*/ 1666 h 1667"/>
                <a:gd name="T84" fmla="*/ 1180 w 2544"/>
                <a:gd name="T85" fmla="*/ 1464 h 1667"/>
                <a:gd name="T86" fmla="*/ 183 w 2544"/>
                <a:gd name="T87" fmla="*/ 1667 h 1667"/>
                <a:gd name="T88" fmla="*/ 0 w 2544"/>
                <a:gd name="T89" fmla="*/ 1373 h 1667"/>
                <a:gd name="T90" fmla="*/ 9 w 2544"/>
                <a:gd name="T91" fmla="*/ 1333 h 1667"/>
                <a:gd name="T92" fmla="*/ 34 w 2544"/>
                <a:gd name="T93" fmla="*/ 1303 h 1667"/>
                <a:gd name="T94" fmla="*/ 71 w 2544"/>
                <a:gd name="T95" fmla="*/ 1286 h 1667"/>
                <a:gd name="T96" fmla="*/ 1180 w 2544"/>
                <a:gd name="T97" fmla="*/ 1283 h 1667"/>
                <a:gd name="T98" fmla="*/ 668 w 2544"/>
                <a:gd name="T99" fmla="*/ 983 h 1667"/>
                <a:gd name="T100" fmla="*/ 613 w 2544"/>
                <a:gd name="T101" fmla="*/ 972 h 1667"/>
                <a:gd name="T102" fmla="*/ 568 w 2544"/>
                <a:gd name="T103" fmla="*/ 942 h 1667"/>
                <a:gd name="T104" fmla="*/ 538 w 2544"/>
                <a:gd name="T105" fmla="*/ 896 h 1667"/>
                <a:gd name="T106" fmla="*/ 527 w 2544"/>
                <a:gd name="T107" fmla="*/ 841 h 1667"/>
                <a:gd name="T108" fmla="*/ 529 w 2544"/>
                <a:gd name="T109" fmla="*/ 113 h 1667"/>
                <a:gd name="T110" fmla="*/ 550 w 2544"/>
                <a:gd name="T111" fmla="*/ 62 h 1667"/>
                <a:gd name="T112" fmla="*/ 589 w 2544"/>
                <a:gd name="T113" fmla="*/ 24 h 1667"/>
                <a:gd name="T114" fmla="*/ 640 w 2544"/>
                <a:gd name="T115" fmla="*/ 3 h 1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44" h="1667">
                  <a:moveTo>
                    <a:pt x="797" y="561"/>
                  </a:moveTo>
                  <a:lnTo>
                    <a:pt x="785" y="563"/>
                  </a:lnTo>
                  <a:lnTo>
                    <a:pt x="774" y="568"/>
                  </a:lnTo>
                  <a:lnTo>
                    <a:pt x="765" y="577"/>
                  </a:lnTo>
                  <a:lnTo>
                    <a:pt x="759" y="589"/>
                  </a:lnTo>
                  <a:lnTo>
                    <a:pt x="757" y="601"/>
                  </a:lnTo>
                  <a:lnTo>
                    <a:pt x="757" y="654"/>
                  </a:lnTo>
                  <a:lnTo>
                    <a:pt x="759" y="668"/>
                  </a:lnTo>
                  <a:lnTo>
                    <a:pt x="765" y="679"/>
                  </a:lnTo>
                  <a:lnTo>
                    <a:pt x="774" y="687"/>
                  </a:lnTo>
                  <a:lnTo>
                    <a:pt x="785" y="693"/>
                  </a:lnTo>
                  <a:lnTo>
                    <a:pt x="797" y="695"/>
                  </a:lnTo>
                  <a:lnTo>
                    <a:pt x="1745" y="695"/>
                  </a:lnTo>
                  <a:lnTo>
                    <a:pt x="1758" y="693"/>
                  </a:lnTo>
                  <a:lnTo>
                    <a:pt x="1769" y="687"/>
                  </a:lnTo>
                  <a:lnTo>
                    <a:pt x="1778" y="679"/>
                  </a:lnTo>
                  <a:lnTo>
                    <a:pt x="1783" y="668"/>
                  </a:lnTo>
                  <a:lnTo>
                    <a:pt x="1786" y="654"/>
                  </a:lnTo>
                  <a:lnTo>
                    <a:pt x="1786" y="601"/>
                  </a:lnTo>
                  <a:lnTo>
                    <a:pt x="1784" y="589"/>
                  </a:lnTo>
                  <a:lnTo>
                    <a:pt x="1778" y="577"/>
                  </a:lnTo>
                  <a:lnTo>
                    <a:pt x="1769" y="568"/>
                  </a:lnTo>
                  <a:lnTo>
                    <a:pt x="1758" y="563"/>
                  </a:lnTo>
                  <a:lnTo>
                    <a:pt x="1745" y="561"/>
                  </a:lnTo>
                  <a:lnTo>
                    <a:pt x="797" y="561"/>
                  </a:lnTo>
                  <a:close/>
                  <a:moveTo>
                    <a:pt x="797" y="286"/>
                  </a:moveTo>
                  <a:lnTo>
                    <a:pt x="785" y="288"/>
                  </a:lnTo>
                  <a:lnTo>
                    <a:pt x="774" y="294"/>
                  </a:lnTo>
                  <a:lnTo>
                    <a:pt x="765" y="302"/>
                  </a:lnTo>
                  <a:lnTo>
                    <a:pt x="759" y="314"/>
                  </a:lnTo>
                  <a:lnTo>
                    <a:pt x="757" y="327"/>
                  </a:lnTo>
                  <a:lnTo>
                    <a:pt x="757" y="379"/>
                  </a:lnTo>
                  <a:lnTo>
                    <a:pt x="759" y="393"/>
                  </a:lnTo>
                  <a:lnTo>
                    <a:pt x="765" y="404"/>
                  </a:lnTo>
                  <a:lnTo>
                    <a:pt x="774" y="412"/>
                  </a:lnTo>
                  <a:lnTo>
                    <a:pt x="785" y="418"/>
                  </a:lnTo>
                  <a:lnTo>
                    <a:pt x="797" y="420"/>
                  </a:lnTo>
                  <a:lnTo>
                    <a:pt x="1745" y="420"/>
                  </a:lnTo>
                  <a:lnTo>
                    <a:pt x="1758" y="418"/>
                  </a:lnTo>
                  <a:lnTo>
                    <a:pt x="1769" y="413"/>
                  </a:lnTo>
                  <a:lnTo>
                    <a:pt x="1778" y="404"/>
                  </a:lnTo>
                  <a:lnTo>
                    <a:pt x="1783" y="393"/>
                  </a:lnTo>
                  <a:lnTo>
                    <a:pt x="1786" y="379"/>
                  </a:lnTo>
                  <a:lnTo>
                    <a:pt x="1786" y="327"/>
                  </a:lnTo>
                  <a:lnTo>
                    <a:pt x="1784" y="314"/>
                  </a:lnTo>
                  <a:lnTo>
                    <a:pt x="1778" y="302"/>
                  </a:lnTo>
                  <a:lnTo>
                    <a:pt x="1769" y="294"/>
                  </a:lnTo>
                  <a:lnTo>
                    <a:pt x="1758" y="288"/>
                  </a:lnTo>
                  <a:lnTo>
                    <a:pt x="1745" y="286"/>
                  </a:lnTo>
                  <a:lnTo>
                    <a:pt x="797" y="286"/>
                  </a:lnTo>
                  <a:close/>
                  <a:moveTo>
                    <a:pt x="668" y="0"/>
                  </a:moveTo>
                  <a:lnTo>
                    <a:pt x="1875" y="0"/>
                  </a:lnTo>
                  <a:lnTo>
                    <a:pt x="1902" y="3"/>
                  </a:lnTo>
                  <a:lnTo>
                    <a:pt x="1930" y="11"/>
                  </a:lnTo>
                  <a:lnTo>
                    <a:pt x="1953" y="24"/>
                  </a:lnTo>
                  <a:lnTo>
                    <a:pt x="1975" y="42"/>
                  </a:lnTo>
                  <a:lnTo>
                    <a:pt x="1992" y="62"/>
                  </a:lnTo>
                  <a:lnTo>
                    <a:pt x="2005" y="86"/>
                  </a:lnTo>
                  <a:lnTo>
                    <a:pt x="2013" y="113"/>
                  </a:lnTo>
                  <a:lnTo>
                    <a:pt x="2016" y="141"/>
                  </a:lnTo>
                  <a:lnTo>
                    <a:pt x="2016" y="841"/>
                  </a:lnTo>
                  <a:lnTo>
                    <a:pt x="2013" y="870"/>
                  </a:lnTo>
                  <a:lnTo>
                    <a:pt x="2005" y="896"/>
                  </a:lnTo>
                  <a:lnTo>
                    <a:pt x="1992" y="919"/>
                  </a:lnTo>
                  <a:lnTo>
                    <a:pt x="1975" y="941"/>
                  </a:lnTo>
                  <a:lnTo>
                    <a:pt x="1953" y="958"/>
                  </a:lnTo>
                  <a:lnTo>
                    <a:pt x="1930" y="971"/>
                  </a:lnTo>
                  <a:lnTo>
                    <a:pt x="1902" y="979"/>
                  </a:lnTo>
                  <a:lnTo>
                    <a:pt x="1875" y="982"/>
                  </a:lnTo>
                  <a:lnTo>
                    <a:pt x="1363" y="982"/>
                  </a:lnTo>
                  <a:lnTo>
                    <a:pt x="1363" y="1283"/>
                  </a:lnTo>
                  <a:lnTo>
                    <a:pt x="2452" y="1283"/>
                  </a:lnTo>
                  <a:lnTo>
                    <a:pt x="2473" y="1285"/>
                  </a:lnTo>
                  <a:lnTo>
                    <a:pt x="2493" y="1292"/>
                  </a:lnTo>
                  <a:lnTo>
                    <a:pt x="2509" y="1302"/>
                  </a:lnTo>
                  <a:lnTo>
                    <a:pt x="2523" y="1316"/>
                  </a:lnTo>
                  <a:lnTo>
                    <a:pt x="2535" y="1333"/>
                  </a:lnTo>
                  <a:lnTo>
                    <a:pt x="2541" y="1352"/>
                  </a:lnTo>
                  <a:lnTo>
                    <a:pt x="2544" y="1373"/>
                  </a:lnTo>
                  <a:lnTo>
                    <a:pt x="2544" y="1666"/>
                  </a:lnTo>
                  <a:lnTo>
                    <a:pt x="2361" y="1666"/>
                  </a:lnTo>
                  <a:lnTo>
                    <a:pt x="2361" y="1464"/>
                  </a:lnTo>
                  <a:lnTo>
                    <a:pt x="1363" y="1464"/>
                  </a:lnTo>
                  <a:lnTo>
                    <a:pt x="1363" y="1666"/>
                  </a:lnTo>
                  <a:lnTo>
                    <a:pt x="1180" y="1666"/>
                  </a:lnTo>
                  <a:lnTo>
                    <a:pt x="1180" y="1464"/>
                  </a:lnTo>
                  <a:lnTo>
                    <a:pt x="183" y="1464"/>
                  </a:lnTo>
                  <a:lnTo>
                    <a:pt x="183" y="1667"/>
                  </a:lnTo>
                  <a:lnTo>
                    <a:pt x="0" y="1667"/>
                  </a:lnTo>
                  <a:lnTo>
                    <a:pt x="0" y="1373"/>
                  </a:lnTo>
                  <a:lnTo>
                    <a:pt x="2" y="1353"/>
                  </a:lnTo>
                  <a:lnTo>
                    <a:pt x="9" y="1333"/>
                  </a:lnTo>
                  <a:lnTo>
                    <a:pt x="21" y="1317"/>
                  </a:lnTo>
                  <a:lnTo>
                    <a:pt x="34" y="1303"/>
                  </a:lnTo>
                  <a:lnTo>
                    <a:pt x="51" y="1292"/>
                  </a:lnTo>
                  <a:lnTo>
                    <a:pt x="71" y="1286"/>
                  </a:lnTo>
                  <a:lnTo>
                    <a:pt x="91" y="1283"/>
                  </a:lnTo>
                  <a:lnTo>
                    <a:pt x="1180" y="1283"/>
                  </a:lnTo>
                  <a:lnTo>
                    <a:pt x="1180" y="983"/>
                  </a:lnTo>
                  <a:lnTo>
                    <a:pt x="668" y="983"/>
                  </a:lnTo>
                  <a:lnTo>
                    <a:pt x="640" y="980"/>
                  </a:lnTo>
                  <a:lnTo>
                    <a:pt x="613" y="972"/>
                  </a:lnTo>
                  <a:lnTo>
                    <a:pt x="589" y="959"/>
                  </a:lnTo>
                  <a:lnTo>
                    <a:pt x="568" y="942"/>
                  </a:lnTo>
                  <a:lnTo>
                    <a:pt x="550" y="920"/>
                  </a:lnTo>
                  <a:lnTo>
                    <a:pt x="538" y="896"/>
                  </a:lnTo>
                  <a:lnTo>
                    <a:pt x="529" y="870"/>
                  </a:lnTo>
                  <a:lnTo>
                    <a:pt x="527" y="841"/>
                  </a:lnTo>
                  <a:lnTo>
                    <a:pt x="527" y="141"/>
                  </a:lnTo>
                  <a:lnTo>
                    <a:pt x="529" y="113"/>
                  </a:lnTo>
                  <a:lnTo>
                    <a:pt x="538" y="86"/>
                  </a:lnTo>
                  <a:lnTo>
                    <a:pt x="550" y="62"/>
                  </a:lnTo>
                  <a:lnTo>
                    <a:pt x="568" y="42"/>
                  </a:lnTo>
                  <a:lnTo>
                    <a:pt x="589" y="24"/>
                  </a:lnTo>
                  <a:lnTo>
                    <a:pt x="613" y="11"/>
                  </a:lnTo>
                  <a:lnTo>
                    <a:pt x="640" y="3"/>
                  </a:lnTo>
                  <a:lnTo>
                    <a:pt x="6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265"/>
          <p:cNvGrpSpPr>
            <a:grpSpLocks noChangeAspect="1"/>
          </p:cNvGrpSpPr>
          <p:nvPr/>
        </p:nvGrpSpPr>
        <p:grpSpPr bwMode="auto">
          <a:xfrm>
            <a:off x="10421513" y="2906096"/>
            <a:ext cx="1223996" cy="1041158"/>
            <a:chOff x="1218" y="3945"/>
            <a:chExt cx="241" cy="205"/>
          </a:xfrm>
          <a:solidFill>
            <a:schemeClr val="accent1"/>
          </a:solidFill>
        </p:grpSpPr>
        <p:sp>
          <p:nvSpPr>
            <p:cNvPr id="13" name="Freeform 267"/>
            <p:cNvSpPr>
              <a:spLocks/>
            </p:cNvSpPr>
            <p:nvPr/>
          </p:nvSpPr>
          <p:spPr bwMode="auto">
            <a:xfrm>
              <a:off x="1372" y="3983"/>
              <a:ext cx="49" cy="58"/>
            </a:xfrm>
            <a:custGeom>
              <a:avLst/>
              <a:gdLst>
                <a:gd name="T0" fmla="*/ 296 w 685"/>
                <a:gd name="T1" fmla="*/ 0 h 817"/>
                <a:gd name="T2" fmla="*/ 307 w 685"/>
                <a:gd name="T3" fmla="*/ 0 h 817"/>
                <a:gd name="T4" fmla="*/ 317 w 685"/>
                <a:gd name="T5" fmla="*/ 5 h 817"/>
                <a:gd name="T6" fmla="*/ 326 w 685"/>
                <a:gd name="T7" fmla="*/ 13 h 817"/>
                <a:gd name="T8" fmla="*/ 333 w 685"/>
                <a:gd name="T9" fmla="*/ 23 h 817"/>
                <a:gd name="T10" fmla="*/ 335 w 685"/>
                <a:gd name="T11" fmla="*/ 36 h 817"/>
                <a:gd name="T12" fmla="*/ 335 w 685"/>
                <a:gd name="T13" fmla="*/ 141 h 817"/>
                <a:gd name="T14" fmla="*/ 498 w 685"/>
                <a:gd name="T15" fmla="*/ 141 h 817"/>
                <a:gd name="T16" fmla="*/ 532 w 685"/>
                <a:gd name="T17" fmla="*/ 144 h 817"/>
                <a:gd name="T18" fmla="*/ 564 w 685"/>
                <a:gd name="T19" fmla="*/ 153 h 817"/>
                <a:gd name="T20" fmla="*/ 592 w 685"/>
                <a:gd name="T21" fmla="*/ 168 h 817"/>
                <a:gd name="T22" fmla="*/ 619 w 685"/>
                <a:gd name="T23" fmla="*/ 186 h 817"/>
                <a:gd name="T24" fmla="*/ 641 w 685"/>
                <a:gd name="T25" fmla="*/ 208 h 817"/>
                <a:gd name="T26" fmla="*/ 660 w 685"/>
                <a:gd name="T27" fmla="*/ 235 h 817"/>
                <a:gd name="T28" fmla="*/ 674 w 685"/>
                <a:gd name="T29" fmla="*/ 263 h 817"/>
                <a:gd name="T30" fmla="*/ 682 w 685"/>
                <a:gd name="T31" fmla="*/ 295 h 817"/>
                <a:gd name="T32" fmla="*/ 685 w 685"/>
                <a:gd name="T33" fmla="*/ 328 h 817"/>
                <a:gd name="T34" fmla="*/ 685 w 685"/>
                <a:gd name="T35" fmla="*/ 754 h 817"/>
                <a:gd name="T36" fmla="*/ 683 w 685"/>
                <a:gd name="T37" fmla="*/ 771 h 817"/>
                <a:gd name="T38" fmla="*/ 677 w 685"/>
                <a:gd name="T39" fmla="*/ 786 h 817"/>
                <a:gd name="T40" fmla="*/ 667 w 685"/>
                <a:gd name="T41" fmla="*/ 798 h 817"/>
                <a:gd name="T42" fmla="*/ 655 w 685"/>
                <a:gd name="T43" fmla="*/ 808 h 817"/>
                <a:gd name="T44" fmla="*/ 639 w 685"/>
                <a:gd name="T45" fmla="*/ 814 h 817"/>
                <a:gd name="T46" fmla="*/ 622 w 685"/>
                <a:gd name="T47" fmla="*/ 817 h 817"/>
                <a:gd name="T48" fmla="*/ 606 w 685"/>
                <a:gd name="T49" fmla="*/ 814 h 817"/>
                <a:gd name="T50" fmla="*/ 590 w 685"/>
                <a:gd name="T51" fmla="*/ 808 h 817"/>
                <a:gd name="T52" fmla="*/ 578 w 685"/>
                <a:gd name="T53" fmla="*/ 798 h 817"/>
                <a:gd name="T54" fmla="*/ 568 w 685"/>
                <a:gd name="T55" fmla="*/ 786 h 817"/>
                <a:gd name="T56" fmla="*/ 562 w 685"/>
                <a:gd name="T57" fmla="*/ 771 h 817"/>
                <a:gd name="T58" fmla="*/ 559 w 685"/>
                <a:gd name="T59" fmla="*/ 754 h 817"/>
                <a:gd name="T60" fmla="*/ 559 w 685"/>
                <a:gd name="T61" fmla="*/ 328 h 817"/>
                <a:gd name="T62" fmla="*/ 555 w 685"/>
                <a:gd name="T63" fmla="*/ 309 h 817"/>
                <a:gd name="T64" fmla="*/ 547 w 685"/>
                <a:gd name="T65" fmla="*/ 293 h 817"/>
                <a:gd name="T66" fmla="*/ 534 w 685"/>
                <a:gd name="T67" fmla="*/ 279 h 817"/>
                <a:gd name="T68" fmla="*/ 517 w 685"/>
                <a:gd name="T69" fmla="*/ 270 h 817"/>
                <a:gd name="T70" fmla="*/ 498 w 685"/>
                <a:gd name="T71" fmla="*/ 267 h 817"/>
                <a:gd name="T72" fmla="*/ 335 w 685"/>
                <a:gd name="T73" fmla="*/ 267 h 817"/>
                <a:gd name="T74" fmla="*/ 335 w 685"/>
                <a:gd name="T75" fmla="*/ 372 h 817"/>
                <a:gd name="T76" fmla="*/ 333 w 685"/>
                <a:gd name="T77" fmla="*/ 386 h 817"/>
                <a:gd name="T78" fmla="*/ 326 w 685"/>
                <a:gd name="T79" fmla="*/ 396 h 817"/>
                <a:gd name="T80" fmla="*/ 317 w 685"/>
                <a:gd name="T81" fmla="*/ 405 h 817"/>
                <a:gd name="T82" fmla="*/ 307 w 685"/>
                <a:gd name="T83" fmla="*/ 409 h 817"/>
                <a:gd name="T84" fmla="*/ 296 w 685"/>
                <a:gd name="T85" fmla="*/ 410 h 817"/>
                <a:gd name="T86" fmla="*/ 284 w 685"/>
                <a:gd name="T87" fmla="*/ 405 h 817"/>
                <a:gd name="T88" fmla="*/ 17 w 685"/>
                <a:gd name="T89" fmla="*/ 237 h 817"/>
                <a:gd name="T90" fmla="*/ 7 w 685"/>
                <a:gd name="T91" fmla="*/ 228 h 817"/>
                <a:gd name="T92" fmla="*/ 2 w 685"/>
                <a:gd name="T93" fmla="*/ 217 h 817"/>
                <a:gd name="T94" fmla="*/ 0 w 685"/>
                <a:gd name="T95" fmla="*/ 204 h 817"/>
                <a:gd name="T96" fmla="*/ 2 w 685"/>
                <a:gd name="T97" fmla="*/ 192 h 817"/>
                <a:gd name="T98" fmla="*/ 7 w 685"/>
                <a:gd name="T99" fmla="*/ 181 h 817"/>
                <a:gd name="T100" fmla="*/ 17 w 685"/>
                <a:gd name="T101" fmla="*/ 173 h 817"/>
                <a:gd name="T102" fmla="*/ 284 w 685"/>
                <a:gd name="T103" fmla="*/ 5 h 817"/>
                <a:gd name="T104" fmla="*/ 296 w 685"/>
                <a:gd name="T105" fmla="*/ 0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85" h="817">
                  <a:moveTo>
                    <a:pt x="296" y="0"/>
                  </a:moveTo>
                  <a:lnTo>
                    <a:pt x="307" y="0"/>
                  </a:lnTo>
                  <a:lnTo>
                    <a:pt x="317" y="5"/>
                  </a:lnTo>
                  <a:lnTo>
                    <a:pt x="326" y="13"/>
                  </a:lnTo>
                  <a:lnTo>
                    <a:pt x="333" y="23"/>
                  </a:lnTo>
                  <a:lnTo>
                    <a:pt x="335" y="36"/>
                  </a:lnTo>
                  <a:lnTo>
                    <a:pt x="335" y="141"/>
                  </a:lnTo>
                  <a:lnTo>
                    <a:pt x="498" y="141"/>
                  </a:lnTo>
                  <a:lnTo>
                    <a:pt x="532" y="144"/>
                  </a:lnTo>
                  <a:lnTo>
                    <a:pt x="564" y="153"/>
                  </a:lnTo>
                  <a:lnTo>
                    <a:pt x="592" y="168"/>
                  </a:lnTo>
                  <a:lnTo>
                    <a:pt x="619" y="186"/>
                  </a:lnTo>
                  <a:lnTo>
                    <a:pt x="641" y="208"/>
                  </a:lnTo>
                  <a:lnTo>
                    <a:pt x="660" y="235"/>
                  </a:lnTo>
                  <a:lnTo>
                    <a:pt x="674" y="263"/>
                  </a:lnTo>
                  <a:lnTo>
                    <a:pt x="682" y="295"/>
                  </a:lnTo>
                  <a:lnTo>
                    <a:pt x="685" y="328"/>
                  </a:lnTo>
                  <a:lnTo>
                    <a:pt x="685" y="754"/>
                  </a:lnTo>
                  <a:lnTo>
                    <a:pt x="683" y="771"/>
                  </a:lnTo>
                  <a:lnTo>
                    <a:pt x="677" y="786"/>
                  </a:lnTo>
                  <a:lnTo>
                    <a:pt x="667" y="798"/>
                  </a:lnTo>
                  <a:lnTo>
                    <a:pt x="655" y="808"/>
                  </a:lnTo>
                  <a:lnTo>
                    <a:pt x="639" y="814"/>
                  </a:lnTo>
                  <a:lnTo>
                    <a:pt x="622" y="817"/>
                  </a:lnTo>
                  <a:lnTo>
                    <a:pt x="606" y="814"/>
                  </a:lnTo>
                  <a:lnTo>
                    <a:pt x="590" y="808"/>
                  </a:lnTo>
                  <a:lnTo>
                    <a:pt x="578" y="798"/>
                  </a:lnTo>
                  <a:lnTo>
                    <a:pt x="568" y="786"/>
                  </a:lnTo>
                  <a:lnTo>
                    <a:pt x="562" y="771"/>
                  </a:lnTo>
                  <a:lnTo>
                    <a:pt x="559" y="754"/>
                  </a:lnTo>
                  <a:lnTo>
                    <a:pt x="559" y="328"/>
                  </a:lnTo>
                  <a:lnTo>
                    <a:pt x="555" y="309"/>
                  </a:lnTo>
                  <a:lnTo>
                    <a:pt x="547" y="293"/>
                  </a:lnTo>
                  <a:lnTo>
                    <a:pt x="534" y="279"/>
                  </a:lnTo>
                  <a:lnTo>
                    <a:pt x="517" y="270"/>
                  </a:lnTo>
                  <a:lnTo>
                    <a:pt x="498" y="267"/>
                  </a:lnTo>
                  <a:lnTo>
                    <a:pt x="335" y="267"/>
                  </a:lnTo>
                  <a:lnTo>
                    <a:pt x="335" y="372"/>
                  </a:lnTo>
                  <a:lnTo>
                    <a:pt x="333" y="386"/>
                  </a:lnTo>
                  <a:lnTo>
                    <a:pt x="326" y="396"/>
                  </a:lnTo>
                  <a:lnTo>
                    <a:pt x="317" y="405"/>
                  </a:lnTo>
                  <a:lnTo>
                    <a:pt x="307" y="409"/>
                  </a:lnTo>
                  <a:lnTo>
                    <a:pt x="296" y="410"/>
                  </a:lnTo>
                  <a:lnTo>
                    <a:pt x="284" y="405"/>
                  </a:lnTo>
                  <a:lnTo>
                    <a:pt x="17" y="237"/>
                  </a:lnTo>
                  <a:lnTo>
                    <a:pt x="7" y="228"/>
                  </a:lnTo>
                  <a:lnTo>
                    <a:pt x="2" y="217"/>
                  </a:lnTo>
                  <a:lnTo>
                    <a:pt x="0" y="204"/>
                  </a:lnTo>
                  <a:lnTo>
                    <a:pt x="2" y="192"/>
                  </a:lnTo>
                  <a:lnTo>
                    <a:pt x="7" y="181"/>
                  </a:lnTo>
                  <a:lnTo>
                    <a:pt x="17" y="173"/>
                  </a:lnTo>
                  <a:lnTo>
                    <a:pt x="284" y="5"/>
                  </a:lnTo>
                  <a:lnTo>
                    <a:pt x="2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8"/>
            <p:cNvSpPr>
              <a:spLocks/>
            </p:cNvSpPr>
            <p:nvPr/>
          </p:nvSpPr>
          <p:spPr bwMode="auto">
            <a:xfrm>
              <a:off x="1244" y="3993"/>
              <a:ext cx="52" cy="48"/>
            </a:xfrm>
            <a:custGeom>
              <a:avLst/>
              <a:gdLst>
                <a:gd name="T0" fmla="*/ 331 w 723"/>
                <a:gd name="T1" fmla="*/ 0 h 681"/>
                <a:gd name="T2" fmla="*/ 660 w 723"/>
                <a:gd name="T3" fmla="*/ 0 h 681"/>
                <a:gd name="T4" fmla="*/ 677 w 723"/>
                <a:gd name="T5" fmla="*/ 2 h 681"/>
                <a:gd name="T6" fmla="*/ 692 w 723"/>
                <a:gd name="T7" fmla="*/ 8 h 681"/>
                <a:gd name="T8" fmla="*/ 705 w 723"/>
                <a:gd name="T9" fmla="*/ 18 h 681"/>
                <a:gd name="T10" fmla="*/ 715 w 723"/>
                <a:gd name="T11" fmla="*/ 31 h 681"/>
                <a:gd name="T12" fmla="*/ 721 w 723"/>
                <a:gd name="T13" fmla="*/ 46 h 681"/>
                <a:gd name="T14" fmla="*/ 723 w 723"/>
                <a:gd name="T15" fmla="*/ 63 h 681"/>
                <a:gd name="T16" fmla="*/ 721 w 723"/>
                <a:gd name="T17" fmla="*/ 79 h 681"/>
                <a:gd name="T18" fmla="*/ 715 w 723"/>
                <a:gd name="T19" fmla="*/ 95 h 681"/>
                <a:gd name="T20" fmla="*/ 705 w 723"/>
                <a:gd name="T21" fmla="*/ 108 h 681"/>
                <a:gd name="T22" fmla="*/ 692 w 723"/>
                <a:gd name="T23" fmla="*/ 117 h 681"/>
                <a:gd name="T24" fmla="*/ 677 w 723"/>
                <a:gd name="T25" fmla="*/ 124 h 681"/>
                <a:gd name="T26" fmla="*/ 660 w 723"/>
                <a:gd name="T27" fmla="*/ 126 h 681"/>
                <a:gd name="T28" fmla="*/ 331 w 723"/>
                <a:gd name="T29" fmla="*/ 126 h 681"/>
                <a:gd name="T30" fmla="*/ 312 w 723"/>
                <a:gd name="T31" fmla="*/ 129 h 681"/>
                <a:gd name="T32" fmla="*/ 295 w 723"/>
                <a:gd name="T33" fmla="*/ 137 h 681"/>
                <a:gd name="T34" fmla="*/ 281 w 723"/>
                <a:gd name="T35" fmla="*/ 151 h 681"/>
                <a:gd name="T36" fmla="*/ 273 w 723"/>
                <a:gd name="T37" fmla="*/ 168 h 681"/>
                <a:gd name="T38" fmla="*/ 270 w 723"/>
                <a:gd name="T39" fmla="*/ 187 h 681"/>
                <a:gd name="T40" fmla="*/ 270 w 723"/>
                <a:gd name="T41" fmla="*/ 349 h 681"/>
                <a:gd name="T42" fmla="*/ 375 w 723"/>
                <a:gd name="T43" fmla="*/ 349 h 681"/>
                <a:gd name="T44" fmla="*/ 389 w 723"/>
                <a:gd name="T45" fmla="*/ 351 h 681"/>
                <a:gd name="T46" fmla="*/ 400 w 723"/>
                <a:gd name="T47" fmla="*/ 357 h 681"/>
                <a:gd name="T48" fmla="*/ 407 w 723"/>
                <a:gd name="T49" fmla="*/ 366 h 681"/>
                <a:gd name="T50" fmla="*/ 412 w 723"/>
                <a:gd name="T51" fmla="*/ 376 h 681"/>
                <a:gd name="T52" fmla="*/ 412 w 723"/>
                <a:gd name="T53" fmla="*/ 389 h 681"/>
                <a:gd name="T54" fmla="*/ 407 w 723"/>
                <a:gd name="T55" fmla="*/ 400 h 681"/>
                <a:gd name="T56" fmla="*/ 238 w 723"/>
                <a:gd name="T57" fmla="*/ 665 h 681"/>
                <a:gd name="T58" fmla="*/ 230 w 723"/>
                <a:gd name="T59" fmla="*/ 674 h 681"/>
                <a:gd name="T60" fmla="*/ 219 w 723"/>
                <a:gd name="T61" fmla="*/ 680 h 681"/>
                <a:gd name="T62" fmla="*/ 207 w 723"/>
                <a:gd name="T63" fmla="*/ 681 h 681"/>
                <a:gd name="T64" fmla="*/ 194 w 723"/>
                <a:gd name="T65" fmla="*/ 680 h 681"/>
                <a:gd name="T66" fmla="*/ 183 w 723"/>
                <a:gd name="T67" fmla="*/ 674 h 681"/>
                <a:gd name="T68" fmla="*/ 174 w 723"/>
                <a:gd name="T69" fmla="*/ 665 h 681"/>
                <a:gd name="T70" fmla="*/ 5 w 723"/>
                <a:gd name="T71" fmla="*/ 400 h 681"/>
                <a:gd name="T72" fmla="*/ 0 w 723"/>
                <a:gd name="T73" fmla="*/ 389 h 681"/>
                <a:gd name="T74" fmla="*/ 1 w 723"/>
                <a:gd name="T75" fmla="*/ 376 h 681"/>
                <a:gd name="T76" fmla="*/ 5 w 723"/>
                <a:gd name="T77" fmla="*/ 366 h 681"/>
                <a:gd name="T78" fmla="*/ 13 w 723"/>
                <a:gd name="T79" fmla="*/ 357 h 681"/>
                <a:gd name="T80" fmla="*/ 25 w 723"/>
                <a:gd name="T81" fmla="*/ 351 h 681"/>
                <a:gd name="T82" fmla="*/ 38 w 723"/>
                <a:gd name="T83" fmla="*/ 349 h 681"/>
                <a:gd name="T84" fmla="*/ 143 w 723"/>
                <a:gd name="T85" fmla="*/ 349 h 681"/>
                <a:gd name="T86" fmla="*/ 143 w 723"/>
                <a:gd name="T87" fmla="*/ 187 h 681"/>
                <a:gd name="T88" fmla="*/ 146 w 723"/>
                <a:gd name="T89" fmla="*/ 154 h 681"/>
                <a:gd name="T90" fmla="*/ 154 w 723"/>
                <a:gd name="T91" fmla="*/ 121 h 681"/>
                <a:gd name="T92" fmla="*/ 169 w 723"/>
                <a:gd name="T93" fmla="*/ 93 h 681"/>
                <a:gd name="T94" fmla="*/ 187 w 723"/>
                <a:gd name="T95" fmla="*/ 66 h 681"/>
                <a:gd name="T96" fmla="*/ 210 w 723"/>
                <a:gd name="T97" fmla="*/ 44 h 681"/>
                <a:gd name="T98" fmla="*/ 236 w 723"/>
                <a:gd name="T99" fmla="*/ 26 h 681"/>
                <a:gd name="T100" fmla="*/ 266 w 723"/>
                <a:gd name="T101" fmla="*/ 11 h 681"/>
                <a:gd name="T102" fmla="*/ 298 w 723"/>
                <a:gd name="T103" fmla="*/ 3 h 681"/>
                <a:gd name="T104" fmla="*/ 331 w 723"/>
                <a:gd name="T105" fmla="*/ 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23" h="681">
                  <a:moveTo>
                    <a:pt x="331" y="0"/>
                  </a:moveTo>
                  <a:lnTo>
                    <a:pt x="660" y="0"/>
                  </a:lnTo>
                  <a:lnTo>
                    <a:pt x="677" y="2"/>
                  </a:lnTo>
                  <a:lnTo>
                    <a:pt x="692" y="8"/>
                  </a:lnTo>
                  <a:lnTo>
                    <a:pt x="705" y="18"/>
                  </a:lnTo>
                  <a:lnTo>
                    <a:pt x="715" y="31"/>
                  </a:lnTo>
                  <a:lnTo>
                    <a:pt x="721" y="46"/>
                  </a:lnTo>
                  <a:lnTo>
                    <a:pt x="723" y="63"/>
                  </a:lnTo>
                  <a:lnTo>
                    <a:pt x="721" y="79"/>
                  </a:lnTo>
                  <a:lnTo>
                    <a:pt x="715" y="95"/>
                  </a:lnTo>
                  <a:lnTo>
                    <a:pt x="705" y="108"/>
                  </a:lnTo>
                  <a:lnTo>
                    <a:pt x="692" y="117"/>
                  </a:lnTo>
                  <a:lnTo>
                    <a:pt x="677" y="124"/>
                  </a:lnTo>
                  <a:lnTo>
                    <a:pt x="660" y="126"/>
                  </a:lnTo>
                  <a:lnTo>
                    <a:pt x="331" y="126"/>
                  </a:lnTo>
                  <a:lnTo>
                    <a:pt x="312" y="129"/>
                  </a:lnTo>
                  <a:lnTo>
                    <a:pt x="295" y="137"/>
                  </a:lnTo>
                  <a:lnTo>
                    <a:pt x="281" y="151"/>
                  </a:lnTo>
                  <a:lnTo>
                    <a:pt x="273" y="168"/>
                  </a:lnTo>
                  <a:lnTo>
                    <a:pt x="270" y="187"/>
                  </a:lnTo>
                  <a:lnTo>
                    <a:pt x="270" y="349"/>
                  </a:lnTo>
                  <a:lnTo>
                    <a:pt x="375" y="349"/>
                  </a:lnTo>
                  <a:lnTo>
                    <a:pt x="389" y="351"/>
                  </a:lnTo>
                  <a:lnTo>
                    <a:pt x="400" y="357"/>
                  </a:lnTo>
                  <a:lnTo>
                    <a:pt x="407" y="366"/>
                  </a:lnTo>
                  <a:lnTo>
                    <a:pt x="412" y="376"/>
                  </a:lnTo>
                  <a:lnTo>
                    <a:pt x="412" y="389"/>
                  </a:lnTo>
                  <a:lnTo>
                    <a:pt x="407" y="400"/>
                  </a:lnTo>
                  <a:lnTo>
                    <a:pt x="238" y="665"/>
                  </a:lnTo>
                  <a:lnTo>
                    <a:pt x="230" y="674"/>
                  </a:lnTo>
                  <a:lnTo>
                    <a:pt x="219" y="680"/>
                  </a:lnTo>
                  <a:lnTo>
                    <a:pt x="207" y="681"/>
                  </a:lnTo>
                  <a:lnTo>
                    <a:pt x="194" y="680"/>
                  </a:lnTo>
                  <a:lnTo>
                    <a:pt x="183" y="674"/>
                  </a:lnTo>
                  <a:lnTo>
                    <a:pt x="174" y="665"/>
                  </a:lnTo>
                  <a:lnTo>
                    <a:pt x="5" y="400"/>
                  </a:lnTo>
                  <a:lnTo>
                    <a:pt x="0" y="389"/>
                  </a:lnTo>
                  <a:lnTo>
                    <a:pt x="1" y="376"/>
                  </a:lnTo>
                  <a:lnTo>
                    <a:pt x="5" y="366"/>
                  </a:lnTo>
                  <a:lnTo>
                    <a:pt x="13" y="357"/>
                  </a:lnTo>
                  <a:lnTo>
                    <a:pt x="25" y="351"/>
                  </a:lnTo>
                  <a:lnTo>
                    <a:pt x="38" y="349"/>
                  </a:lnTo>
                  <a:lnTo>
                    <a:pt x="143" y="349"/>
                  </a:lnTo>
                  <a:lnTo>
                    <a:pt x="143" y="187"/>
                  </a:lnTo>
                  <a:lnTo>
                    <a:pt x="146" y="154"/>
                  </a:lnTo>
                  <a:lnTo>
                    <a:pt x="154" y="121"/>
                  </a:lnTo>
                  <a:lnTo>
                    <a:pt x="169" y="93"/>
                  </a:lnTo>
                  <a:lnTo>
                    <a:pt x="187" y="66"/>
                  </a:lnTo>
                  <a:lnTo>
                    <a:pt x="210" y="44"/>
                  </a:lnTo>
                  <a:lnTo>
                    <a:pt x="236" y="26"/>
                  </a:lnTo>
                  <a:lnTo>
                    <a:pt x="266" y="11"/>
                  </a:lnTo>
                  <a:lnTo>
                    <a:pt x="298" y="3"/>
                  </a:lnTo>
                  <a:lnTo>
                    <a:pt x="3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69"/>
            <p:cNvSpPr>
              <a:spLocks/>
            </p:cNvSpPr>
            <p:nvPr/>
          </p:nvSpPr>
          <p:spPr bwMode="auto">
            <a:xfrm>
              <a:off x="1312" y="4108"/>
              <a:ext cx="52" cy="29"/>
            </a:xfrm>
            <a:custGeom>
              <a:avLst/>
              <a:gdLst>
                <a:gd name="T0" fmla="*/ 441 w 736"/>
                <a:gd name="T1" fmla="*/ 0 h 409"/>
                <a:gd name="T2" fmla="*/ 453 w 736"/>
                <a:gd name="T3" fmla="*/ 5 h 409"/>
                <a:gd name="T4" fmla="*/ 720 w 736"/>
                <a:gd name="T5" fmla="*/ 172 h 409"/>
                <a:gd name="T6" fmla="*/ 729 w 736"/>
                <a:gd name="T7" fmla="*/ 181 h 409"/>
                <a:gd name="T8" fmla="*/ 735 w 736"/>
                <a:gd name="T9" fmla="*/ 192 h 409"/>
                <a:gd name="T10" fmla="*/ 736 w 736"/>
                <a:gd name="T11" fmla="*/ 204 h 409"/>
                <a:gd name="T12" fmla="*/ 735 w 736"/>
                <a:gd name="T13" fmla="*/ 218 h 409"/>
                <a:gd name="T14" fmla="*/ 729 w 736"/>
                <a:gd name="T15" fmla="*/ 228 h 409"/>
                <a:gd name="T16" fmla="*/ 720 w 736"/>
                <a:gd name="T17" fmla="*/ 237 h 409"/>
                <a:gd name="T18" fmla="*/ 453 w 736"/>
                <a:gd name="T19" fmla="*/ 405 h 409"/>
                <a:gd name="T20" fmla="*/ 441 w 736"/>
                <a:gd name="T21" fmla="*/ 409 h 409"/>
                <a:gd name="T22" fmla="*/ 429 w 736"/>
                <a:gd name="T23" fmla="*/ 409 h 409"/>
                <a:gd name="T24" fmla="*/ 419 w 736"/>
                <a:gd name="T25" fmla="*/ 405 h 409"/>
                <a:gd name="T26" fmla="*/ 410 w 736"/>
                <a:gd name="T27" fmla="*/ 396 h 409"/>
                <a:gd name="T28" fmla="*/ 404 w 736"/>
                <a:gd name="T29" fmla="*/ 385 h 409"/>
                <a:gd name="T30" fmla="*/ 402 w 736"/>
                <a:gd name="T31" fmla="*/ 372 h 409"/>
                <a:gd name="T32" fmla="*/ 402 w 736"/>
                <a:gd name="T33" fmla="*/ 267 h 409"/>
                <a:gd name="T34" fmla="*/ 63 w 736"/>
                <a:gd name="T35" fmla="*/ 267 h 409"/>
                <a:gd name="T36" fmla="*/ 46 w 736"/>
                <a:gd name="T37" fmla="*/ 265 h 409"/>
                <a:gd name="T38" fmla="*/ 31 w 736"/>
                <a:gd name="T39" fmla="*/ 259 h 409"/>
                <a:gd name="T40" fmla="*/ 18 w 736"/>
                <a:gd name="T41" fmla="*/ 249 h 409"/>
                <a:gd name="T42" fmla="*/ 8 w 736"/>
                <a:gd name="T43" fmla="*/ 236 h 409"/>
                <a:gd name="T44" fmla="*/ 2 w 736"/>
                <a:gd name="T45" fmla="*/ 222 h 409"/>
                <a:gd name="T46" fmla="*/ 0 w 736"/>
                <a:gd name="T47" fmla="*/ 204 h 409"/>
                <a:gd name="T48" fmla="*/ 2 w 736"/>
                <a:gd name="T49" fmla="*/ 188 h 409"/>
                <a:gd name="T50" fmla="*/ 8 w 736"/>
                <a:gd name="T51" fmla="*/ 173 h 409"/>
                <a:gd name="T52" fmla="*/ 18 w 736"/>
                <a:gd name="T53" fmla="*/ 160 h 409"/>
                <a:gd name="T54" fmla="*/ 31 w 736"/>
                <a:gd name="T55" fmla="*/ 150 h 409"/>
                <a:gd name="T56" fmla="*/ 46 w 736"/>
                <a:gd name="T57" fmla="*/ 143 h 409"/>
                <a:gd name="T58" fmla="*/ 63 w 736"/>
                <a:gd name="T59" fmla="*/ 141 h 409"/>
                <a:gd name="T60" fmla="*/ 402 w 736"/>
                <a:gd name="T61" fmla="*/ 141 h 409"/>
                <a:gd name="T62" fmla="*/ 402 w 736"/>
                <a:gd name="T63" fmla="*/ 37 h 409"/>
                <a:gd name="T64" fmla="*/ 404 w 736"/>
                <a:gd name="T65" fmla="*/ 23 h 409"/>
                <a:gd name="T66" fmla="*/ 410 w 736"/>
                <a:gd name="T67" fmla="*/ 12 h 409"/>
                <a:gd name="T68" fmla="*/ 419 w 736"/>
                <a:gd name="T69" fmla="*/ 4 h 409"/>
                <a:gd name="T70" fmla="*/ 429 w 736"/>
                <a:gd name="T71" fmla="*/ 0 h 409"/>
                <a:gd name="T72" fmla="*/ 441 w 736"/>
                <a:gd name="T73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36" h="409">
                  <a:moveTo>
                    <a:pt x="441" y="0"/>
                  </a:moveTo>
                  <a:lnTo>
                    <a:pt x="453" y="5"/>
                  </a:lnTo>
                  <a:lnTo>
                    <a:pt x="720" y="172"/>
                  </a:lnTo>
                  <a:lnTo>
                    <a:pt x="729" y="181"/>
                  </a:lnTo>
                  <a:lnTo>
                    <a:pt x="735" y="192"/>
                  </a:lnTo>
                  <a:lnTo>
                    <a:pt x="736" y="204"/>
                  </a:lnTo>
                  <a:lnTo>
                    <a:pt x="735" y="218"/>
                  </a:lnTo>
                  <a:lnTo>
                    <a:pt x="729" y="228"/>
                  </a:lnTo>
                  <a:lnTo>
                    <a:pt x="720" y="237"/>
                  </a:lnTo>
                  <a:lnTo>
                    <a:pt x="453" y="405"/>
                  </a:lnTo>
                  <a:lnTo>
                    <a:pt x="441" y="409"/>
                  </a:lnTo>
                  <a:lnTo>
                    <a:pt x="429" y="409"/>
                  </a:lnTo>
                  <a:lnTo>
                    <a:pt x="419" y="405"/>
                  </a:lnTo>
                  <a:lnTo>
                    <a:pt x="410" y="396"/>
                  </a:lnTo>
                  <a:lnTo>
                    <a:pt x="404" y="385"/>
                  </a:lnTo>
                  <a:lnTo>
                    <a:pt x="402" y="372"/>
                  </a:lnTo>
                  <a:lnTo>
                    <a:pt x="402" y="267"/>
                  </a:lnTo>
                  <a:lnTo>
                    <a:pt x="63" y="267"/>
                  </a:lnTo>
                  <a:lnTo>
                    <a:pt x="46" y="265"/>
                  </a:lnTo>
                  <a:lnTo>
                    <a:pt x="31" y="259"/>
                  </a:lnTo>
                  <a:lnTo>
                    <a:pt x="18" y="249"/>
                  </a:lnTo>
                  <a:lnTo>
                    <a:pt x="8" y="236"/>
                  </a:lnTo>
                  <a:lnTo>
                    <a:pt x="2" y="222"/>
                  </a:lnTo>
                  <a:lnTo>
                    <a:pt x="0" y="204"/>
                  </a:lnTo>
                  <a:lnTo>
                    <a:pt x="2" y="188"/>
                  </a:lnTo>
                  <a:lnTo>
                    <a:pt x="8" y="173"/>
                  </a:lnTo>
                  <a:lnTo>
                    <a:pt x="18" y="160"/>
                  </a:lnTo>
                  <a:lnTo>
                    <a:pt x="31" y="150"/>
                  </a:lnTo>
                  <a:lnTo>
                    <a:pt x="46" y="143"/>
                  </a:lnTo>
                  <a:lnTo>
                    <a:pt x="63" y="141"/>
                  </a:lnTo>
                  <a:lnTo>
                    <a:pt x="402" y="141"/>
                  </a:lnTo>
                  <a:lnTo>
                    <a:pt x="402" y="37"/>
                  </a:lnTo>
                  <a:lnTo>
                    <a:pt x="404" y="23"/>
                  </a:lnTo>
                  <a:lnTo>
                    <a:pt x="410" y="12"/>
                  </a:lnTo>
                  <a:lnTo>
                    <a:pt x="419" y="4"/>
                  </a:lnTo>
                  <a:lnTo>
                    <a:pt x="429" y="0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70"/>
            <p:cNvSpPr>
              <a:spLocks/>
            </p:cNvSpPr>
            <p:nvPr/>
          </p:nvSpPr>
          <p:spPr bwMode="auto">
            <a:xfrm>
              <a:off x="1294" y="4002"/>
              <a:ext cx="83" cy="39"/>
            </a:xfrm>
            <a:custGeom>
              <a:avLst/>
              <a:gdLst>
                <a:gd name="T0" fmla="*/ 487 w 1162"/>
                <a:gd name="T1" fmla="*/ 345 h 535"/>
                <a:gd name="T2" fmla="*/ 550 w 1162"/>
                <a:gd name="T3" fmla="*/ 254 h 535"/>
                <a:gd name="T4" fmla="*/ 520 w 1162"/>
                <a:gd name="T5" fmla="*/ 204 h 535"/>
                <a:gd name="T6" fmla="*/ 505 w 1162"/>
                <a:gd name="T7" fmla="*/ 166 h 535"/>
                <a:gd name="T8" fmla="*/ 504 w 1162"/>
                <a:gd name="T9" fmla="*/ 137 h 535"/>
                <a:gd name="T10" fmla="*/ 512 w 1162"/>
                <a:gd name="T11" fmla="*/ 116 h 535"/>
                <a:gd name="T12" fmla="*/ 527 w 1162"/>
                <a:gd name="T13" fmla="*/ 103 h 535"/>
                <a:gd name="T14" fmla="*/ 544 w 1162"/>
                <a:gd name="T15" fmla="*/ 95 h 535"/>
                <a:gd name="T16" fmla="*/ 562 w 1162"/>
                <a:gd name="T17" fmla="*/ 91 h 535"/>
                <a:gd name="T18" fmla="*/ 576 w 1162"/>
                <a:gd name="T19" fmla="*/ 89 h 535"/>
                <a:gd name="T20" fmla="*/ 582 w 1162"/>
                <a:gd name="T21" fmla="*/ 89 h 535"/>
                <a:gd name="T22" fmla="*/ 593 w 1162"/>
                <a:gd name="T23" fmla="*/ 90 h 535"/>
                <a:gd name="T24" fmla="*/ 609 w 1162"/>
                <a:gd name="T25" fmla="*/ 92 h 535"/>
                <a:gd name="T26" fmla="*/ 627 w 1162"/>
                <a:gd name="T27" fmla="*/ 98 h 535"/>
                <a:gd name="T28" fmla="*/ 643 w 1162"/>
                <a:gd name="T29" fmla="*/ 109 h 535"/>
                <a:gd name="T30" fmla="*/ 655 w 1162"/>
                <a:gd name="T31" fmla="*/ 125 h 535"/>
                <a:gd name="T32" fmla="*/ 659 w 1162"/>
                <a:gd name="T33" fmla="*/ 150 h 535"/>
                <a:gd name="T34" fmla="*/ 651 w 1162"/>
                <a:gd name="T35" fmla="*/ 183 h 535"/>
                <a:gd name="T36" fmla="*/ 629 w 1162"/>
                <a:gd name="T37" fmla="*/ 227 h 535"/>
                <a:gd name="T38" fmla="*/ 660 w 1162"/>
                <a:gd name="T39" fmla="*/ 392 h 535"/>
                <a:gd name="T40" fmla="*/ 785 w 1162"/>
                <a:gd name="T41" fmla="*/ 0 h 535"/>
                <a:gd name="T42" fmla="*/ 793 w 1162"/>
                <a:gd name="T43" fmla="*/ 5 h 535"/>
                <a:gd name="T44" fmla="*/ 817 w 1162"/>
                <a:gd name="T45" fmla="*/ 20 h 535"/>
                <a:gd name="T46" fmla="*/ 856 w 1162"/>
                <a:gd name="T47" fmla="*/ 40 h 535"/>
                <a:gd name="T48" fmla="*/ 909 w 1162"/>
                <a:gd name="T49" fmla="*/ 66 h 535"/>
                <a:gd name="T50" fmla="*/ 975 w 1162"/>
                <a:gd name="T51" fmla="*/ 95 h 535"/>
                <a:gd name="T52" fmla="*/ 1043 w 1162"/>
                <a:gd name="T53" fmla="*/ 123 h 535"/>
                <a:gd name="T54" fmla="*/ 1091 w 1162"/>
                <a:gd name="T55" fmla="*/ 156 h 535"/>
                <a:gd name="T56" fmla="*/ 1124 w 1162"/>
                <a:gd name="T57" fmla="*/ 200 h 535"/>
                <a:gd name="T58" fmla="*/ 1144 w 1162"/>
                <a:gd name="T59" fmla="*/ 254 h 535"/>
                <a:gd name="T60" fmla="*/ 1156 w 1162"/>
                <a:gd name="T61" fmla="*/ 319 h 535"/>
                <a:gd name="T62" fmla="*/ 1160 w 1162"/>
                <a:gd name="T63" fmla="*/ 396 h 535"/>
                <a:gd name="T64" fmla="*/ 1162 w 1162"/>
                <a:gd name="T65" fmla="*/ 485 h 535"/>
                <a:gd name="T66" fmla="*/ 0 w 1162"/>
                <a:gd name="T67" fmla="*/ 535 h 535"/>
                <a:gd name="T68" fmla="*/ 0 w 1162"/>
                <a:gd name="T69" fmla="*/ 439 h 535"/>
                <a:gd name="T70" fmla="*/ 3 w 1162"/>
                <a:gd name="T71" fmla="*/ 355 h 535"/>
                <a:gd name="T72" fmla="*/ 11 w 1162"/>
                <a:gd name="T73" fmla="*/ 285 h 535"/>
                <a:gd name="T74" fmla="*/ 26 w 1162"/>
                <a:gd name="T75" fmla="*/ 225 h 535"/>
                <a:gd name="T76" fmla="*/ 53 w 1162"/>
                <a:gd name="T77" fmla="*/ 177 h 535"/>
                <a:gd name="T78" fmla="*/ 92 w 1162"/>
                <a:gd name="T79" fmla="*/ 139 h 535"/>
                <a:gd name="T80" fmla="*/ 150 w 1162"/>
                <a:gd name="T81" fmla="*/ 110 h 535"/>
                <a:gd name="T82" fmla="*/ 221 w 1162"/>
                <a:gd name="T83" fmla="*/ 81 h 535"/>
                <a:gd name="T84" fmla="*/ 281 w 1162"/>
                <a:gd name="T85" fmla="*/ 53 h 535"/>
                <a:gd name="T86" fmla="*/ 327 w 1162"/>
                <a:gd name="T87" fmla="*/ 29 h 535"/>
                <a:gd name="T88" fmla="*/ 359 w 1162"/>
                <a:gd name="T89" fmla="*/ 12 h 535"/>
                <a:gd name="T90" fmla="*/ 376 w 1162"/>
                <a:gd name="T91" fmla="*/ 1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62" h="535">
                  <a:moveTo>
                    <a:pt x="378" y="0"/>
                  </a:moveTo>
                  <a:lnTo>
                    <a:pt x="487" y="345"/>
                  </a:lnTo>
                  <a:lnTo>
                    <a:pt x="501" y="392"/>
                  </a:lnTo>
                  <a:lnTo>
                    <a:pt x="550" y="254"/>
                  </a:lnTo>
                  <a:lnTo>
                    <a:pt x="533" y="227"/>
                  </a:lnTo>
                  <a:lnTo>
                    <a:pt x="520" y="204"/>
                  </a:lnTo>
                  <a:lnTo>
                    <a:pt x="511" y="183"/>
                  </a:lnTo>
                  <a:lnTo>
                    <a:pt x="505" y="166"/>
                  </a:lnTo>
                  <a:lnTo>
                    <a:pt x="503" y="150"/>
                  </a:lnTo>
                  <a:lnTo>
                    <a:pt x="504" y="137"/>
                  </a:lnTo>
                  <a:lnTo>
                    <a:pt x="508" y="125"/>
                  </a:lnTo>
                  <a:lnTo>
                    <a:pt x="512" y="116"/>
                  </a:lnTo>
                  <a:lnTo>
                    <a:pt x="519" y="109"/>
                  </a:lnTo>
                  <a:lnTo>
                    <a:pt x="527" y="103"/>
                  </a:lnTo>
                  <a:lnTo>
                    <a:pt x="535" y="98"/>
                  </a:lnTo>
                  <a:lnTo>
                    <a:pt x="544" y="95"/>
                  </a:lnTo>
                  <a:lnTo>
                    <a:pt x="554" y="92"/>
                  </a:lnTo>
                  <a:lnTo>
                    <a:pt x="562" y="91"/>
                  </a:lnTo>
                  <a:lnTo>
                    <a:pt x="569" y="90"/>
                  </a:lnTo>
                  <a:lnTo>
                    <a:pt x="576" y="89"/>
                  </a:lnTo>
                  <a:lnTo>
                    <a:pt x="580" y="89"/>
                  </a:lnTo>
                  <a:lnTo>
                    <a:pt x="582" y="89"/>
                  </a:lnTo>
                  <a:lnTo>
                    <a:pt x="586" y="89"/>
                  </a:lnTo>
                  <a:lnTo>
                    <a:pt x="593" y="90"/>
                  </a:lnTo>
                  <a:lnTo>
                    <a:pt x="601" y="91"/>
                  </a:lnTo>
                  <a:lnTo>
                    <a:pt x="609" y="92"/>
                  </a:lnTo>
                  <a:lnTo>
                    <a:pt x="618" y="95"/>
                  </a:lnTo>
                  <a:lnTo>
                    <a:pt x="627" y="98"/>
                  </a:lnTo>
                  <a:lnTo>
                    <a:pt x="635" y="103"/>
                  </a:lnTo>
                  <a:lnTo>
                    <a:pt x="643" y="109"/>
                  </a:lnTo>
                  <a:lnTo>
                    <a:pt x="650" y="116"/>
                  </a:lnTo>
                  <a:lnTo>
                    <a:pt x="655" y="125"/>
                  </a:lnTo>
                  <a:lnTo>
                    <a:pt x="658" y="137"/>
                  </a:lnTo>
                  <a:lnTo>
                    <a:pt x="659" y="150"/>
                  </a:lnTo>
                  <a:lnTo>
                    <a:pt x="657" y="166"/>
                  </a:lnTo>
                  <a:lnTo>
                    <a:pt x="651" y="183"/>
                  </a:lnTo>
                  <a:lnTo>
                    <a:pt x="642" y="204"/>
                  </a:lnTo>
                  <a:lnTo>
                    <a:pt x="629" y="227"/>
                  </a:lnTo>
                  <a:lnTo>
                    <a:pt x="612" y="254"/>
                  </a:lnTo>
                  <a:lnTo>
                    <a:pt x="660" y="392"/>
                  </a:lnTo>
                  <a:lnTo>
                    <a:pt x="675" y="345"/>
                  </a:lnTo>
                  <a:lnTo>
                    <a:pt x="785" y="0"/>
                  </a:lnTo>
                  <a:lnTo>
                    <a:pt x="787" y="1"/>
                  </a:lnTo>
                  <a:lnTo>
                    <a:pt x="793" y="5"/>
                  </a:lnTo>
                  <a:lnTo>
                    <a:pt x="803" y="12"/>
                  </a:lnTo>
                  <a:lnTo>
                    <a:pt x="817" y="20"/>
                  </a:lnTo>
                  <a:lnTo>
                    <a:pt x="835" y="29"/>
                  </a:lnTo>
                  <a:lnTo>
                    <a:pt x="856" y="40"/>
                  </a:lnTo>
                  <a:lnTo>
                    <a:pt x="881" y="53"/>
                  </a:lnTo>
                  <a:lnTo>
                    <a:pt x="909" y="66"/>
                  </a:lnTo>
                  <a:lnTo>
                    <a:pt x="940" y="81"/>
                  </a:lnTo>
                  <a:lnTo>
                    <a:pt x="975" y="95"/>
                  </a:lnTo>
                  <a:lnTo>
                    <a:pt x="1013" y="110"/>
                  </a:lnTo>
                  <a:lnTo>
                    <a:pt x="1043" y="123"/>
                  </a:lnTo>
                  <a:lnTo>
                    <a:pt x="1070" y="139"/>
                  </a:lnTo>
                  <a:lnTo>
                    <a:pt x="1091" y="156"/>
                  </a:lnTo>
                  <a:lnTo>
                    <a:pt x="1110" y="176"/>
                  </a:lnTo>
                  <a:lnTo>
                    <a:pt x="1124" y="200"/>
                  </a:lnTo>
                  <a:lnTo>
                    <a:pt x="1136" y="225"/>
                  </a:lnTo>
                  <a:lnTo>
                    <a:pt x="1144" y="254"/>
                  </a:lnTo>
                  <a:lnTo>
                    <a:pt x="1151" y="284"/>
                  </a:lnTo>
                  <a:lnTo>
                    <a:pt x="1156" y="319"/>
                  </a:lnTo>
                  <a:lnTo>
                    <a:pt x="1159" y="355"/>
                  </a:lnTo>
                  <a:lnTo>
                    <a:pt x="1160" y="396"/>
                  </a:lnTo>
                  <a:lnTo>
                    <a:pt x="1161" y="439"/>
                  </a:lnTo>
                  <a:lnTo>
                    <a:pt x="1162" y="485"/>
                  </a:lnTo>
                  <a:lnTo>
                    <a:pt x="1162" y="535"/>
                  </a:lnTo>
                  <a:lnTo>
                    <a:pt x="0" y="535"/>
                  </a:lnTo>
                  <a:lnTo>
                    <a:pt x="0" y="485"/>
                  </a:lnTo>
                  <a:lnTo>
                    <a:pt x="0" y="439"/>
                  </a:lnTo>
                  <a:lnTo>
                    <a:pt x="1" y="396"/>
                  </a:lnTo>
                  <a:lnTo>
                    <a:pt x="3" y="355"/>
                  </a:lnTo>
                  <a:lnTo>
                    <a:pt x="7" y="319"/>
                  </a:lnTo>
                  <a:lnTo>
                    <a:pt x="11" y="285"/>
                  </a:lnTo>
                  <a:lnTo>
                    <a:pt x="17" y="254"/>
                  </a:lnTo>
                  <a:lnTo>
                    <a:pt x="26" y="225"/>
                  </a:lnTo>
                  <a:lnTo>
                    <a:pt x="37" y="200"/>
                  </a:lnTo>
                  <a:lnTo>
                    <a:pt x="53" y="177"/>
                  </a:lnTo>
                  <a:lnTo>
                    <a:pt x="70" y="157"/>
                  </a:lnTo>
                  <a:lnTo>
                    <a:pt x="92" y="139"/>
                  </a:lnTo>
                  <a:lnTo>
                    <a:pt x="119" y="123"/>
                  </a:lnTo>
                  <a:lnTo>
                    <a:pt x="150" y="110"/>
                  </a:lnTo>
                  <a:lnTo>
                    <a:pt x="187" y="95"/>
                  </a:lnTo>
                  <a:lnTo>
                    <a:pt x="221" y="81"/>
                  </a:lnTo>
                  <a:lnTo>
                    <a:pt x="253" y="66"/>
                  </a:lnTo>
                  <a:lnTo>
                    <a:pt x="281" y="53"/>
                  </a:lnTo>
                  <a:lnTo>
                    <a:pt x="306" y="40"/>
                  </a:lnTo>
                  <a:lnTo>
                    <a:pt x="327" y="29"/>
                  </a:lnTo>
                  <a:lnTo>
                    <a:pt x="345" y="20"/>
                  </a:lnTo>
                  <a:lnTo>
                    <a:pt x="359" y="12"/>
                  </a:lnTo>
                  <a:lnTo>
                    <a:pt x="368" y="5"/>
                  </a:lnTo>
                  <a:lnTo>
                    <a:pt x="376" y="1"/>
                  </a:lnTo>
                  <a:lnTo>
                    <a:pt x="3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71"/>
            <p:cNvSpPr>
              <a:spLocks/>
            </p:cNvSpPr>
            <p:nvPr/>
          </p:nvSpPr>
          <p:spPr bwMode="auto">
            <a:xfrm>
              <a:off x="1314" y="3945"/>
              <a:ext cx="43" cy="58"/>
            </a:xfrm>
            <a:custGeom>
              <a:avLst/>
              <a:gdLst>
                <a:gd name="T0" fmla="*/ 348 w 615"/>
                <a:gd name="T1" fmla="*/ 2 h 811"/>
                <a:gd name="T2" fmla="*/ 397 w 615"/>
                <a:gd name="T3" fmla="*/ 13 h 811"/>
                <a:gd name="T4" fmla="*/ 437 w 615"/>
                <a:gd name="T5" fmla="*/ 32 h 811"/>
                <a:gd name="T6" fmla="*/ 475 w 615"/>
                <a:gd name="T7" fmla="*/ 57 h 811"/>
                <a:gd name="T8" fmla="*/ 497 w 615"/>
                <a:gd name="T9" fmla="*/ 80 h 811"/>
                <a:gd name="T10" fmla="*/ 508 w 615"/>
                <a:gd name="T11" fmla="*/ 96 h 811"/>
                <a:gd name="T12" fmla="*/ 511 w 615"/>
                <a:gd name="T13" fmla="*/ 98 h 811"/>
                <a:gd name="T14" fmla="*/ 519 w 615"/>
                <a:gd name="T15" fmla="*/ 100 h 811"/>
                <a:gd name="T16" fmla="*/ 533 w 615"/>
                <a:gd name="T17" fmla="*/ 106 h 811"/>
                <a:gd name="T18" fmla="*/ 550 w 615"/>
                <a:gd name="T19" fmla="*/ 118 h 811"/>
                <a:gd name="T20" fmla="*/ 569 w 615"/>
                <a:gd name="T21" fmla="*/ 138 h 811"/>
                <a:gd name="T22" fmla="*/ 584 w 615"/>
                <a:gd name="T23" fmla="*/ 170 h 811"/>
                <a:gd name="T24" fmla="*/ 594 w 615"/>
                <a:gd name="T25" fmla="*/ 214 h 811"/>
                <a:gd name="T26" fmla="*/ 596 w 615"/>
                <a:gd name="T27" fmla="*/ 272 h 811"/>
                <a:gd name="T28" fmla="*/ 588 w 615"/>
                <a:gd name="T29" fmla="*/ 348 h 811"/>
                <a:gd name="T30" fmla="*/ 578 w 615"/>
                <a:gd name="T31" fmla="*/ 387 h 811"/>
                <a:gd name="T32" fmla="*/ 592 w 615"/>
                <a:gd name="T33" fmla="*/ 388 h 811"/>
                <a:gd name="T34" fmla="*/ 606 w 615"/>
                <a:gd name="T35" fmla="*/ 396 h 811"/>
                <a:gd name="T36" fmla="*/ 614 w 615"/>
                <a:gd name="T37" fmla="*/ 413 h 811"/>
                <a:gd name="T38" fmla="*/ 614 w 615"/>
                <a:gd name="T39" fmla="*/ 444 h 811"/>
                <a:gd name="T40" fmla="*/ 604 w 615"/>
                <a:gd name="T41" fmla="*/ 491 h 811"/>
                <a:gd name="T42" fmla="*/ 587 w 615"/>
                <a:gd name="T43" fmla="*/ 538 h 811"/>
                <a:gd name="T44" fmla="*/ 573 w 615"/>
                <a:gd name="T45" fmla="*/ 565 h 811"/>
                <a:gd name="T46" fmla="*/ 559 w 615"/>
                <a:gd name="T47" fmla="*/ 578 h 811"/>
                <a:gd name="T48" fmla="*/ 546 w 615"/>
                <a:gd name="T49" fmla="*/ 607 h 811"/>
                <a:gd name="T50" fmla="*/ 524 w 615"/>
                <a:gd name="T51" fmla="*/ 664 h 811"/>
                <a:gd name="T52" fmla="*/ 486 w 615"/>
                <a:gd name="T53" fmla="*/ 719 h 811"/>
                <a:gd name="T54" fmla="*/ 436 w 615"/>
                <a:gd name="T55" fmla="*/ 766 h 811"/>
                <a:gd name="T56" fmla="*/ 374 w 615"/>
                <a:gd name="T57" fmla="*/ 799 h 811"/>
                <a:gd name="T58" fmla="*/ 308 w 615"/>
                <a:gd name="T59" fmla="*/ 811 h 811"/>
                <a:gd name="T60" fmla="*/ 243 w 615"/>
                <a:gd name="T61" fmla="*/ 799 h 811"/>
                <a:gd name="T62" fmla="*/ 180 w 615"/>
                <a:gd name="T63" fmla="*/ 766 h 811"/>
                <a:gd name="T64" fmla="*/ 129 w 615"/>
                <a:gd name="T65" fmla="*/ 719 h 811"/>
                <a:gd name="T66" fmla="*/ 92 w 615"/>
                <a:gd name="T67" fmla="*/ 664 h 811"/>
                <a:gd name="T68" fmla="*/ 70 w 615"/>
                <a:gd name="T69" fmla="*/ 606 h 811"/>
                <a:gd name="T70" fmla="*/ 58 w 615"/>
                <a:gd name="T71" fmla="*/ 577 h 811"/>
                <a:gd name="T72" fmla="*/ 44 w 615"/>
                <a:gd name="T73" fmla="*/ 564 h 811"/>
                <a:gd name="T74" fmla="*/ 29 w 615"/>
                <a:gd name="T75" fmla="*/ 537 h 811"/>
                <a:gd name="T76" fmla="*/ 12 w 615"/>
                <a:gd name="T77" fmla="*/ 490 h 811"/>
                <a:gd name="T78" fmla="*/ 1 w 615"/>
                <a:gd name="T79" fmla="*/ 443 h 811"/>
                <a:gd name="T80" fmla="*/ 2 w 615"/>
                <a:gd name="T81" fmla="*/ 413 h 811"/>
                <a:gd name="T82" fmla="*/ 10 w 615"/>
                <a:gd name="T83" fmla="*/ 395 h 811"/>
                <a:gd name="T84" fmla="*/ 23 w 615"/>
                <a:gd name="T85" fmla="*/ 387 h 811"/>
                <a:gd name="T86" fmla="*/ 37 w 615"/>
                <a:gd name="T87" fmla="*/ 385 h 811"/>
                <a:gd name="T88" fmla="*/ 27 w 615"/>
                <a:gd name="T89" fmla="*/ 347 h 811"/>
                <a:gd name="T90" fmla="*/ 19 w 615"/>
                <a:gd name="T91" fmla="*/ 285 h 811"/>
                <a:gd name="T92" fmla="*/ 26 w 615"/>
                <a:gd name="T93" fmla="*/ 225 h 811"/>
                <a:gd name="T94" fmla="*/ 47 w 615"/>
                <a:gd name="T95" fmla="*/ 168 h 811"/>
                <a:gd name="T96" fmla="*/ 80 w 615"/>
                <a:gd name="T97" fmla="*/ 120 h 811"/>
                <a:gd name="T98" fmla="*/ 119 w 615"/>
                <a:gd name="T99" fmla="*/ 79 h 811"/>
                <a:gd name="T100" fmla="*/ 165 w 615"/>
                <a:gd name="T101" fmla="*/ 45 h 811"/>
                <a:gd name="T102" fmla="*/ 207 w 615"/>
                <a:gd name="T103" fmla="*/ 20 h 811"/>
                <a:gd name="T104" fmla="*/ 259 w 615"/>
                <a:gd name="T105" fmla="*/ 4 h 811"/>
                <a:gd name="T106" fmla="*/ 320 w 615"/>
                <a:gd name="T107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15" h="811">
                  <a:moveTo>
                    <a:pt x="320" y="0"/>
                  </a:moveTo>
                  <a:lnTo>
                    <a:pt x="348" y="2"/>
                  </a:lnTo>
                  <a:lnTo>
                    <a:pt x="375" y="6"/>
                  </a:lnTo>
                  <a:lnTo>
                    <a:pt x="397" y="13"/>
                  </a:lnTo>
                  <a:lnTo>
                    <a:pt x="419" y="21"/>
                  </a:lnTo>
                  <a:lnTo>
                    <a:pt x="437" y="32"/>
                  </a:lnTo>
                  <a:lnTo>
                    <a:pt x="457" y="44"/>
                  </a:lnTo>
                  <a:lnTo>
                    <a:pt x="475" y="57"/>
                  </a:lnTo>
                  <a:lnTo>
                    <a:pt x="488" y="69"/>
                  </a:lnTo>
                  <a:lnTo>
                    <a:pt x="497" y="80"/>
                  </a:lnTo>
                  <a:lnTo>
                    <a:pt x="504" y="90"/>
                  </a:lnTo>
                  <a:lnTo>
                    <a:pt x="508" y="96"/>
                  </a:lnTo>
                  <a:lnTo>
                    <a:pt x="510" y="98"/>
                  </a:lnTo>
                  <a:lnTo>
                    <a:pt x="511" y="98"/>
                  </a:lnTo>
                  <a:lnTo>
                    <a:pt x="514" y="99"/>
                  </a:lnTo>
                  <a:lnTo>
                    <a:pt x="519" y="100"/>
                  </a:lnTo>
                  <a:lnTo>
                    <a:pt x="526" y="103"/>
                  </a:lnTo>
                  <a:lnTo>
                    <a:pt x="533" y="106"/>
                  </a:lnTo>
                  <a:lnTo>
                    <a:pt x="542" y="111"/>
                  </a:lnTo>
                  <a:lnTo>
                    <a:pt x="550" y="118"/>
                  </a:lnTo>
                  <a:lnTo>
                    <a:pt x="560" y="127"/>
                  </a:lnTo>
                  <a:lnTo>
                    <a:pt x="569" y="138"/>
                  </a:lnTo>
                  <a:lnTo>
                    <a:pt x="577" y="153"/>
                  </a:lnTo>
                  <a:lnTo>
                    <a:pt x="584" y="170"/>
                  </a:lnTo>
                  <a:lnTo>
                    <a:pt x="590" y="189"/>
                  </a:lnTo>
                  <a:lnTo>
                    <a:pt x="594" y="214"/>
                  </a:lnTo>
                  <a:lnTo>
                    <a:pt x="596" y="241"/>
                  </a:lnTo>
                  <a:lnTo>
                    <a:pt x="596" y="272"/>
                  </a:lnTo>
                  <a:lnTo>
                    <a:pt x="594" y="307"/>
                  </a:lnTo>
                  <a:lnTo>
                    <a:pt x="588" y="348"/>
                  </a:lnTo>
                  <a:lnTo>
                    <a:pt x="584" y="367"/>
                  </a:lnTo>
                  <a:lnTo>
                    <a:pt x="578" y="387"/>
                  </a:lnTo>
                  <a:lnTo>
                    <a:pt x="585" y="387"/>
                  </a:lnTo>
                  <a:lnTo>
                    <a:pt x="592" y="388"/>
                  </a:lnTo>
                  <a:lnTo>
                    <a:pt x="599" y="391"/>
                  </a:lnTo>
                  <a:lnTo>
                    <a:pt x="606" y="396"/>
                  </a:lnTo>
                  <a:lnTo>
                    <a:pt x="610" y="403"/>
                  </a:lnTo>
                  <a:lnTo>
                    <a:pt x="614" y="413"/>
                  </a:lnTo>
                  <a:lnTo>
                    <a:pt x="615" y="427"/>
                  </a:lnTo>
                  <a:lnTo>
                    <a:pt x="614" y="444"/>
                  </a:lnTo>
                  <a:lnTo>
                    <a:pt x="611" y="466"/>
                  </a:lnTo>
                  <a:lnTo>
                    <a:pt x="604" y="491"/>
                  </a:lnTo>
                  <a:lnTo>
                    <a:pt x="595" y="518"/>
                  </a:lnTo>
                  <a:lnTo>
                    <a:pt x="587" y="538"/>
                  </a:lnTo>
                  <a:lnTo>
                    <a:pt x="580" y="554"/>
                  </a:lnTo>
                  <a:lnTo>
                    <a:pt x="573" y="565"/>
                  </a:lnTo>
                  <a:lnTo>
                    <a:pt x="566" y="574"/>
                  </a:lnTo>
                  <a:lnTo>
                    <a:pt x="559" y="578"/>
                  </a:lnTo>
                  <a:lnTo>
                    <a:pt x="552" y="580"/>
                  </a:lnTo>
                  <a:lnTo>
                    <a:pt x="546" y="607"/>
                  </a:lnTo>
                  <a:lnTo>
                    <a:pt x="537" y="636"/>
                  </a:lnTo>
                  <a:lnTo>
                    <a:pt x="524" y="664"/>
                  </a:lnTo>
                  <a:lnTo>
                    <a:pt x="506" y="693"/>
                  </a:lnTo>
                  <a:lnTo>
                    <a:pt x="486" y="719"/>
                  </a:lnTo>
                  <a:lnTo>
                    <a:pt x="462" y="744"/>
                  </a:lnTo>
                  <a:lnTo>
                    <a:pt x="436" y="766"/>
                  </a:lnTo>
                  <a:lnTo>
                    <a:pt x="406" y="785"/>
                  </a:lnTo>
                  <a:lnTo>
                    <a:pt x="374" y="799"/>
                  </a:lnTo>
                  <a:lnTo>
                    <a:pt x="342" y="808"/>
                  </a:lnTo>
                  <a:lnTo>
                    <a:pt x="308" y="811"/>
                  </a:lnTo>
                  <a:lnTo>
                    <a:pt x="275" y="808"/>
                  </a:lnTo>
                  <a:lnTo>
                    <a:pt x="243" y="799"/>
                  </a:lnTo>
                  <a:lnTo>
                    <a:pt x="210" y="785"/>
                  </a:lnTo>
                  <a:lnTo>
                    <a:pt x="180" y="766"/>
                  </a:lnTo>
                  <a:lnTo>
                    <a:pt x="153" y="743"/>
                  </a:lnTo>
                  <a:lnTo>
                    <a:pt x="129" y="719"/>
                  </a:lnTo>
                  <a:lnTo>
                    <a:pt x="110" y="692"/>
                  </a:lnTo>
                  <a:lnTo>
                    <a:pt x="92" y="664"/>
                  </a:lnTo>
                  <a:lnTo>
                    <a:pt x="79" y="635"/>
                  </a:lnTo>
                  <a:lnTo>
                    <a:pt x="70" y="606"/>
                  </a:lnTo>
                  <a:lnTo>
                    <a:pt x="64" y="579"/>
                  </a:lnTo>
                  <a:lnTo>
                    <a:pt x="58" y="577"/>
                  </a:lnTo>
                  <a:lnTo>
                    <a:pt x="51" y="573"/>
                  </a:lnTo>
                  <a:lnTo>
                    <a:pt x="44" y="564"/>
                  </a:lnTo>
                  <a:lnTo>
                    <a:pt x="36" y="553"/>
                  </a:lnTo>
                  <a:lnTo>
                    <a:pt x="29" y="537"/>
                  </a:lnTo>
                  <a:lnTo>
                    <a:pt x="20" y="517"/>
                  </a:lnTo>
                  <a:lnTo>
                    <a:pt x="12" y="490"/>
                  </a:lnTo>
                  <a:lnTo>
                    <a:pt x="5" y="465"/>
                  </a:lnTo>
                  <a:lnTo>
                    <a:pt x="1" y="443"/>
                  </a:lnTo>
                  <a:lnTo>
                    <a:pt x="0" y="426"/>
                  </a:lnTo>
                  <a:lnTo>
                    <a:pt x="2" y="413"/>
                  </a:lnTo>
                  <a:lnTo>
                    <a:pt x="5" y="402"/>
                  </a:lnTo>
                  <a:lnTo>
                    <a:pt x="10" y="395"/>
                  </a:lnTo>
                  <a:lnTo>
                    <a:pt x="16" y="390"/>
                  </a:lnTo>
                  <a:lnTo>
                    <a:pt x="23" y="387"/>
                  </a:lnTo>
                  <a:lnTo>
                    <a:pt x="30" y="385"/>
                  </a:lnTo>
                  <a:lnTo>
                    <a:pt x="37" y="385"/>
                  </a:lnTo>
                  <a:lnTo>
                    <a:pt x="31" y="366"/>
                  </a:lnTo>
                  <a:lnTo>
                    <a:pt x="27" y="347"/>
                  </a:lnTo>
                  <a:lnTo>
                    <a:pt x="22" y="315"/>
                  </a:lnTo>
                  <a:lnTo>
                    <a:pt x="19" y="285"/>
                  </a:lnTo>
                  <a:lnTo>
                    <a:pt x="21" y="254"/>
                  </a:lnTo>
                  <a:lnTo>
                    <a:pt x="26" y="225"/>
                  </a:lnTo>
                  <a:lnTo>
                    <a:pt x="35" y="195"/>
                  </a:lnTo>
                  <a:lnTo>
                    <a:pt x="47" y="168"/>
                  </a:lnTo>
                  <a:lnTo>
                    <a:pt x="63" y="142"/>
                  </a:lnTo>
                  <a:lnTo>
                    <a:pt x="80" y="120"/>
                  </a:lnTo>
                  <a:lnTo>
                    <a:pt x="99" y="100"/>
                  </a:lnTo>
                  <a:lnTo>
                    <a:pt x="119" y="79"/>
                  </a:lnTo>
                  <a:lnTo>
                    <a:pt x="141" y="61"/>
                  </a:lnTo>
                  <a:lnTo>
                    <a:pt x="165" y="45"/>
                  </a:lnTo>
                  <a:lnTo>
                    <a:pt x="185" y="32"/>
                  </a:lnTo>
                  <a:lnTo>
                    <a:pt x="207" y="20"/>
                  </a:lnTo>
                  <a:lnTo>
                    <a:pt x="229" y="11"/>
                  </a:lnTo>
                  <a:lnTo>
                    <a:pt x="259" y="4"/>
                  </a:lnTo>
                  <a:lnTo>
                    <a:pt x="289" y="1"/>
                  </a:lnTo>
                  <a:lnTo>
                    <a:pt x="3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72"/>
            <p:cNvSpPr>
              <a:spLocks/>
            </p:cNvSpPr>
            <p:nvPr/>
          </p:nvSpPr>
          <p:spPr bwMode="auto">
            <a:xfrm>
              <a:off x="1376" y="4112"/>
              <a:ext cx="83" cy="38"/>
            </a:xfrm>
            <a:custGeom>
              <a:avLst/>
              <a:gdLst>
                <a:gd name="T0" fmla="*/ 487 w 1164"/>
                <a:gd name="T1" fmla="*/ 346 h 535"/>
                <a:gd name="T2" fmla="*/ 552 w 1164"/>
                <a:gd name="T3" fmla="*/ 253 h 535"/>
                <a:gd name="T4" fmla="*/ 521 w 1164"/>
                <a:gd name="T5" fmla="*/ 204 h 535"/>
                <a:gd name="T6" fmla="*/ 507 w 1164"/>
                <a:gd name="T7" fmla="*/ 166 h 535"/>
                <a:gd name="T8" fmla="*/ 504 w 1164"/>
                <a:gd name="T9" fmla="*/ 137 h 535"/>
                <a:gd name="T10" fmla="*/ 513 w 1164"/>
                <a:gd name="T11" fmla="*/ 117 h 535"/>
                <a:gd name="T12" fmla="*/ 527 w 1164"/>
                <a:gd name="T13" fmla="*/ 103 h 535"/>
                <a:gd name="T14" fmla="*/ 544 w 1164"/>
                <a:gd name="T15" fmla="*/ 95 h 535"/>
                <a:gd name="T16" fmla="*/ 563 w 1164"/>
                <a:gd name="T17" fmla="*/ 90 h 535"/>
                <a:gd name="T18" fmla="*/ 576 w 1164"/>
                <a:gd name="T19" fmla="*/ 89 h 535"/>
                <a:gd name="T20" fmla="*/ 582 w 1164"/>
                <a:gd name="T21" fmla="*/ 89 h 535"/>
                <a:gd name="T22" fmla="*/ 593 w 1164"/>
                <a:gd name="T23" fmla="*/ 89 h 535"/>
                <a:gd name="T24" fmla="*/ 610 w 1164"/>
                <a:gd name="T25" fmla="*/ 93 h 535"/>
                <a:gd name="T26" fmla="*/ 627 w 1164"/>
                <a:gd name="T27" fmla="*/ 99 h 535"/>
                <a:gd name="T28" fmla="*/ 645 w 1164"/>
                <a:gd name="T29" fmla="*/ 109 h 535"/>
                <a:gd name="T30" fmla="*/ 656 w 1164"/>
                <a:gd name="T31" fmla="*/ 126 h 535"/>
                <a:gd name="T32" fmla="*/ 660 w 1164"/>
                <a:gd name="T33" fmla="*/ 150 h 535"/>
                <a:gd name="T34" fmla="*/ 652 w 1164"/>
                <a:gd name="T35" fmla="*/ 184 h 535"/>
                <a:gd name="T36" fmla="*/ 629 w 1164"/>
                <a:gd name="T37" fmla="*/ 228 h 535"/>
                <a:gd name="T38" fmla="*/ 661 w 1164"/>
                <a:gd name="T39" fmla="*/ 391 h 535"/>
                <a:gd name="T40" fmla="*/ 787 w 1164"/>
                <a:gd name="T41" fmla="*/ 0 h 535"/>
                <a:gd name="T42" fmla="*/ 795 w 1164"/>
                <a:gd name="T43" fmla="*/ 5 h 535"/>
                <a:gd name="T44" fmla="*/ 818 w 1164"/>
                <a:gd name="T45" fmla="*/ 19 h 535"/>
                <a:gd name="T46" fmla="*/ 857 w 1164"/>
                <a:gd name="T47" fmla="*/ 41 h 535"/>
                <a:gd name="T48" fmla="*/ 910 w 1164"/>
                <a:gd name="T49" fmla="*/ 66 h 535"/>
                <a:gd name="T50" fmla="*/ 976 w 1164"/>
                <a:gd name="T51" fmla="*/ 95 h 535"/>
                <a:gd name="T52" fmla="*/ 1044 w 1164"/>
                <a:gd name="T53" fmla="*/ 123 h 535"/>
                <a:gd name="T54" fmla="*/ 1092 w 1164"/>
                <a:gd name="T55" fmla="*/ 157 h 535"/>
                <a:gd name="T56" fmla="*/ 1125 w 1164"/>
                <a:gd name="T57" fmla="*/ 199 h 535"/>
                <a:gd name="T58" fmla="*/ 1146 w 1164"/>
                <a:gd name="T59" fmla="*/ 253 h 535"/>
                <a:gd name="T60" fmla="*/ 1157 w 1164"/>
                <a:gd name="T61" fmla="*/ 318 h 535"/>
                <a:gd name="T62" fmla="*/ 1162 w 1164"/>
                <a:gd name="T63" fmla="*/ 396 h 535"/>
                <a:gd name="T64" fmla="*/ 1163 w 1164"/>
                <a:gd name="T65" fmla="*/ 485 h 535"/>
                <a:gd name="T66" fmla="*/ 0 w 1164"/>
                <a:gd name="T67" fmla="*/ 535 h 535"/>
                <a:gd name="T68" fmla="*/ 1 w 1164"/>
                <a:gd name="T69" fmla="*/ 438 h 535"/>
                <a:gd name="T70" fmla="*/ 5 w 1164"/>
                <a:gd name="T71" fmla="*/ 356 h 535"/>
                <a:gd name="T72" fmla="*/ 12 w 1164"/>
                <a:gd name="T73" fmla="*/ 285 h 535"/>
                <a:gd name="T74" fmla="*/ 27 w 1164"/>
                <a:gd name="T75" fmla="*/ 225 h 535"/>
                <a:gd name="T76" fmla="*/ 53 w 1164"/>
                <a:gd name="T77" fmla="*/ 177 h 535"/>
                <a:gd name="T78" fmla="*/ 93 w 1164"/>
                <a:gd name="T79" fmla="*/ 138 h 535"/>
                <a:gd name="T80" fmla="*/ 151 w 1164"/>
                <a:gd name="T81" fmla="*/ 110 h 535"/>
                <a:gd name="T82" fmla="*/ 222 w 1164"/>
                <a:gd name="T83" fmla="*/ 80 h 535"/>
                <a:gd name="T84" fmla="*/ 282 w 1164"/>
                <a:gd name="T85" fmla="*/ 53 h 535"/>
                <a:gd name="T86" fmla="*/ 328 w 1164"/>
                <a:gd name="T87" fmla="*/ 29 h 535"/>
                <a:gd name="T88" fmla="*/ 359 w 1164"/>
                <a:gd name="T89" fmla="*/ 11 h 535"/>
                <a:gd name="T90" fmla="*/ 376 w 1164"/>
                <a:gd name="T91" fmla="*/ 1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64" h="535">
                  <a:moveTo>
                    <a:pt x="378" y="0"/>
                  </a:moveTo>
                  <a:lnTo>
                    <a:pt x="487" y="346"/>
                  </a:lnTo>
                  <a:lnTo>
                    <a:pt x="502" y="391"/>
                  </a:lnTo>
                  <a:lnTo>
                    <a:pt x="552" y="253"/>
                  </a:lnTo>
                  <a:lnTo>
                    <a:pt x="534" y="228"/>
                  </a:lnTo>
                  <a:lnTo>
                    <a:pt x="521" y="204"/>
                  </a:lnTo>
                  <a:lnTo>
                    <a:pt x="512" y="184"/>
                  </a:lnTo>
                  <a:lnTo>
                    <a:pt x="507" y="166"/>
                  </a:lnTo>
                  <a:lnTo>
                    <a:pt x="504" y="150"/>
                  </a:lnTo>
                  <a:lnTo>
                    <a:pt x="504" y="137"/>
                  </a:lnTo>
                  <a:lnTo>
                    <a:pt x="508" y="126"/>
                  </a:lnTo>
                  <a:lnTo>
                    <a:pt x="513" y="117"/>
                  </a:lnTo>
                  <a:lnTo>
                    <a:pt x="520" y="109"/>
                  </a:lnTo>
                  <a:lnTo>
                    <a:pt x="527" y="103"/>
                  </a:lnTo>
                  <a:lnTo>
                    <a:pt x="536" y="99"/>
                  </a:lnTo>
                  <a:lnTo>
                    <a:pt x="544" y="95"/>
                  </a:lnTo>
                  <a:lnTo>
                    <a:pt x="554" y="93"/>
                  </a:lnTo>
                  <a:lnTo>
                    <a:pt x="563" y="90"/>
                  </a:lnTo>
                  <a:lnTo>
                    <a:pt x="570" y="89"/>
                  </a:lnTo>
                  <a:lnTo>
                    <a:pt x="576" y="89"/>
                  </a:lnTo>
                  <a:lnTo>
                    <a:pt x="581" y="89"/>
                  </a:lnTo>
                  <a:lnTo>
                    <a:pt x="582" y="89"/>
                  </a:lnTo>
                  <a:lnTo>
                    <a:pt x="587" y="89"/>
                  </a:lnTo>
                  <a:lnTo>
                    <a:pt x="593" y="89"/>
                  </a:lnTo>
                  <a:lnTo>
                    <a:pt x="602" y="90"/>
                  </a:lnTo>
                  <a:lnTo>
                    <a:pt x="610" y="93"/>
                  </a:lnTo>
                  <a:lnTo>
                    <a:pt x="619" y="95"/>
                  </a:lnTo>
                  <a:lnTo>
                    <a:pt x="627" y="99"/>
                  </a:lnTo>
                  <a:lnTo>
                    <a:pt x="636" y="103"/>
                  </a:lnTo>
                  <a:lnTo>
                    <a:pt x="645" y="109"/>
                  </a:lnTo>
                  <a:lnTo>
                    <a:pt x="651" y="117"/>
                  </a:lnTo>
                  <a:lnTo>
                    <a:pt x="656" y="126"/>
                  </a:lnTo>
                  <a:lnTo>
                    <a:pt x="659" y="137"/>
                  </a:lnTo>
                  <a:lnTo>
                    <a:pt x="660" y="150"/>
                  </a:lnTo>
                  <a:lnTo>
                    <a:pt x="657" y="166"/>
                  </a:lnTo>
                  <a:lnTo>
                    <a:pt x="652" y="184"/>
                  </a:lnTo>
                  <a:lnTo>
                    <a:pt x="642" y="204"/>
                  </a:lnTo>
                  <a:lnTo>
                    <a:pt x="629" y="228"/>
                  </a:lnTo>
                  <a:lnTo>
                    <a:pt x="612" y="253"/>
                  </a:lnTo>
                  <a:lnTo>
                    <a:pt x="661" y="391"/>
                  </a:lnTo>
                  <a:lnTo>
                    <a:pt x="676" y="346"/>
                  </a:lnTo>
                  <a:lnTo>
                    <a:pt x="787" y="0"/>
                  </a:lnTo>
                  <a:lnTo>
                    <a:pt x="789" y="1"/>
                  </a:lnTo>
                  <a:lnTo>
                    <a:pt x="795" y="5"/>
                  </a:lnTo>
                  <a:lnTo>
                    <a:pt x="805" y="11"/>
                  </a:lnTo>
                  <a:lnTo>
                    <a:pt x="818" y="19"/>
                  </a:lnTo>
                  <a:lnTo>
                    <a:pt x="836" y="29"/>
                  </a:lnTo>
                  <a:lnTo>
                    <a:pt x="857" y="41"/>
                  </a:lnTo>
                  <a:lnTo>
                    <a:pt x="882" y="53"/>
                  </a:lnTo>
                  <a:lnTo>
                    <a:pt x="910" y="66"/>
                  </a:lnTo>
                  <a:lnTo>
                    <a:pt x="942" y="80"/>
                  </a:lnTo>
                  <a:lnTo>
                    <a:pt x="976" y="95"/>
                  </a:lnTo>
                  <a:lnTo>
                    <a:pt x="1014" y="110"/>
                  </a:lnTo>
                  <a:lnTo>
                    <a:pt x="1044" y="123"/>
                  </a:lnTo>
                  <a:lnTo>
                    <a:pt x="1071" y="138"/>
                  </a:lnTo>
                  <a:lnTo>
                    <a:pt x="1092" y="157"/>
                  </a:lnTo>
                  <a:lnTo>
                    <a:pt x="1111" y="177"/>
                  </a:lnTo>
                  <a:lnTo>
                    <a:pt x="1125" y="199"/>
                  </a:lnTo>
                  <a:lnTo>
                    <a:pt x="1137" y="225"/>
                  </a:lnTo>
                  <a:lnTo>
                    <a:pt x="1146" y="253"/>
                  </a:lnTo>
                  <a:lnTo>
                    <a:pt x="1153" y="285"/>
                  </a:lnTo>
                  <a:lnTo>
                    <a:pt x="1157" y="318"/>
                  </a:lnTo>
                  <a:lnTo>
                    <a:pt x="1160" y="356"/>
                  </a:lnTo>
                  <a:lnTo>
                    <a:pt x="1162" y="396"/>
                  </a:lnTo>
                  <a:lnTo>
                    <a:pt x="1162" y="438"/>
                  </a:lnTo>
                  <a:lnTo>
                    <a:pt x="1163" y="485"/>
                  </a:lnTo>
                  <a:lnTo>
                    <a:pt x="1164" y="535"/>
                  </a:lnTo>
                  <a:lnTo>
                    <a:pt x="0" y="535"/>
                  </a:lnTo>
                  <a:lnTo>
                    <a:pt x="1" y="485"/>
                  </a:lnTo>
                  <a:lnTo>
                    <a:pt x="1" y="438"/>
                  </a:lnTo>
                  <a:lnTo>
                    <a:pt x="2" y="396"/>
                  </a:lnTo>
                  <a:lnTo>
                    <a:pt x="5" y="356"/>
                  </a:lnTo>
                  <a:lnTo>
                    <a:pt x="7" y="318"/>
                  </a:lnTo>
                  <a:lnTo>
                    <a:pt x="12" y="285"/>
                  </a:lnTo>
                  <a:lnTo>
                    <a:pt x="18" y="253"/>
                  </a:lnTo>
                  <a:lnTo>
                    <a:pt x="27" y="225"/>
                  </a:lnTo>
                  <a:lnTo>
                    <a:pt x="38" y="199"/>
                  </a:lnTo>
                  <a:lnTo>
                    <a:pt x="53" y="177"/>
                  </a:lnTo>
                  <a:lnTo>
                    <a:pt x="71" y="157"/>
                  </a:lnTo>
                  <a:lnTo>
                    <a:pt x="93" y="138"/>
                  </a:lnTo>
                  <a:lnTo>
                    <a:pt x="119" y="123"/>
                  </a:lnTo>
                  <a:lnTo>
                    <a:pt x="151" y="110"/>
                  </a:lnTo>
                  <a:lnTo>
                    <a:pt x="188" y="95"/>
                  </a:lnTo>
                  <a:lnTo>
                    <a:pt x="222" y="80"/>
                  </a:lnTo>
                  <a:lnTo>
                    <a:pt x="254" y="66"/>
                  </a:lnTo>
                  <a:lnTo>
                    <a:pt x="282" y="53"/>
                  </a:lnTo>
                  <a:lnTo>
                    <a:pt x="306" y="41"/>
                  </a:lnTo>
                  <a:lnTo>
                    <a:pt x="328" y="29"/>
                  </a:lnTo>
                  <a:lnTo>
                    <a:pt x="345" y="19"/>
                  </a:lnTo>
                  <a:lnTo>
                    <a:pt x="359" y="11"/>
                  </a:lnTo>
                  <a:lnTo>
                    <a:pt x="370" y="5"/>
                  </a:lnTo>
                  <a:lnTo>
                    <a:pt x="376" y="1"/>
                  </a:lnTo>
                  <a:lnTo>
                    <a:pt x="3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73"/>
            <p:cNvSpPr>
              <a:spLocks/>
            </p:cNvSpPr>
            <p:nvPr/>
          </p:nvSpPr>
          <p:spPr bwMode="auto">
            <a:xfrm>
              <a:off x="1395" y="4055"/>
              <a:ext cx="44" cy="58"/>
            </a:xfrm>
            <a:custGeom>
              <a:avLst/>
              <a:gdLst>
                <a:gd name="T0" fmla="*/ 348 w 613"/>
                <a:gd name="T1" fmla="*/ 2 h 810"/>
                <a:gd name="T2" fmla="*/ 397 w 613"/>
                <a:gd name="T3" fmla="*/ 13 h 810"/>
                <a:gd name="T4" fmla="*/ 436 w 613"/>
                <a:gd name="T5" fmla="*/ 31 h 810"/>
                <a:gd name="T6" fmla="*/ 473 w 613"/>
                <a:gd name="T7" fmla="*/ 57 h 810"/>
                <a:gd name="T8" fmla="*/ 496 w 613"/>
                <a:gd name="T9" fmla="*/ 80 h 810"/>
                <a:gd name="T10" fmla="*/ 507 w 613"/>
                <a:gd name="T11" fmla="*/ 95 h 810"/>
                <a:gd name="T12" fmla="*/ 510 w 613"/>
                <a:gd name="T13" fmla="*/ 97 h 810"/>
                <a:gd name="T14" fmla="*/ 518 w 613"/>
                <a:gd name="T15" fmla="*/ 99 h 810"/>
                <a:gd name="T16" fmla="*/ 532 w 613"/>
                <a:gd name="T17" fmla="*/ 105 h 810"/>
                <a:gd name="T18" fmla="*/ 549 w 613"/>
                <a:gd name="T19" fmla="*/ 118 h 810"/>
                <a:gd name="T20" fmla="*/ 567 w 613"/>
                <a:gd name="T21" fmla="*/ 138 h 810"/>
                <a:gd name="T22" fmla="*/ 582 w 613"/>
                <a:gd name="T23" fmla="*/ 170 h 810"/>
                <a:gd name="T24" fmla="*/ 593 w 613"/>
                <a:gd name="T25" fmla="*/ 213 h 810"/>
                <a:gd name="T26" fmla="*/ 595 w 613"/>
                <a:gd name="T27" fmla="*/ 271 h 810"/>
                <a:gd name="T28" fmla="*/ 587 w 613"/>
                <a:gd name="T29" fmla="*/ 347 h 810"/>
                <a:gd name="T30" fmla="*/ 577 w 613"/>
                <a:gd name="T31" fmla="*/ 386 h 810"/>
                <a:gd name="T32" fmla="*/ 591 w 613"/>
                <a:gd name="T33" fmla="*/ 387 h 810"/>
                <a:gd name="T34" fmla="*/ 604 w 613"/>
                <a:gd name="T35" fmla="*/ 395 h 810"/>
                <a:gd name="T36" fmla="*/ 612 w 613"/>
                <a:gd name="T37" fmla="*/ 413 h 810"/>
                <a:gd name="T38" fmla="*/ 613 w 613"/>
                <a:gd name="T39" fmla="*/ 444 h 810"/>
                <a:gd name="T40" fmla="*/ 603 w 613"/>
                <a:gd name="T41" fmla="*/ 491 h 810"/>
                <a:gd name="T42" fmla="*/ 586 w 613"/>
                <a:gd name="T43" fmla="*/ 538 h 810"/>
                <a:gd name="T44" fmla="*/ 571 w 613"/>
                <a:gd name="T45" fmla="*/ 565 h 810"/>
                <a:gd name="T46" fmla="*/ 558 w 613"/>
                <a:gd name="T47" fmla="*/ 577 h 810"/>
                <a:gd name="T48" fmla="*/ 545 w 613"/>
                <a:gd name="T49" fmla="*/ 607 h 810"/>
                <a:gd name="T50" fmla="*/ 522 w 613"/>
                <a:gd name="T51" fmla="*/ 664 h 810"/>
                <a:gd name="T52" fmla="*/ 485 w 613"/>
                <a:gd name="T53" fmla="*/ 719 h 810"/>
                <a:gd name="T54" fmla="*/ 435 w 613"/>
                <a:gd name="T55" fmla="*/ 765 h 810"/>
                <a:gd name="T56" fmla="*/ 373 w 613"/>
                <a:gd name="T57" fmla="*/ 799 h 810"/>
                <a:gd name="T58" fmla="*/ 307 w 613"/>
                <a:gd name="T59" fmla="*/ 810 h 810"/>
                <a:gd name="T60" fmla="*/ 242 w 613"/>
                <a:gd name="T61" fmla="*/ 799 h 810"/>
                <a:gd name="T62" fmla="*/ 178 w 613"/>
                <a:gd name="T63" fmla="*/ 765 h 810"/>
                <a:gd name="T64" fmla="*/ 128 w 613"/>
                <a:gd name="T65" fmla="*/ 719 h 810"/>
                <a:gd name="T66" fmla="*/ 91 w 613"/>
                <a:gd name="T67" fmla="*/ 664 h 810"/>
                <a:gd name="T68" fmla="*/ 69 w 613"/>
                <a:gd name="T69" fmla="*/ 606 h 810"/>
                <a:gd name="T70" fmla="*/ 57 w 613"/>
                <a:gd name="T71" fmla="*/ 576 h 810"/>
                <a:gd name="T72" fmla="*/ 42 w 613"/>
                <a:gd name="T73" fmla="*/ 564 h 810"/>
                <a:gd name="T74" fmla="*/ 28 w 613"/>
                <a:gd name="T75" fmla="*/ 537 h 810"/>
                <a:gd name="T76" fmla="*/ 12 w 613"/>
                <a:gd name="T77" fmla="*/ 490 h 810"/>
                <a:gd name="T78" fmla="*/ 1 w 613"/>
                <a:gd name="T79" fmla="*/ 443 h 810"/>
                <a:gd name="T80" fmla="*/ 2 w 613"/>
                <a:gd name="T81" fmla="*/ 413 h 810"/>
                <a:gd name="T82" fmla="*/ 10 w 613"/>
                <a:gd name="T83" fmla="*/ 394 h 810"/>
                <a:gd name="T84" fmla="*/ 23 w 613"/>
                <a:gd name="T85" fmla="*/ 386 h 810"/>
                <a:gd name="T86" fmla="*/ 37 w 613"/>
                <a:gd name="T87" fmla="*/ 385 h 810"/>
                <a:gd name="T88" fmla="*/ 27 w 613"/>
                <a:gd name="T89" fmla="*/ 346 h 810"/>
                <a:gd name="T90" fmla="*/ 19 w 613"/>
                <a:gd name="T91" fmla="*/ 283 h 810"/>
                <a:gd name="T92" fmla="*/ 26 w 613"/>
                <a:gd name="T93" fmla="*/ 224 h 810"/>
                <a:gd name="T94" fmla="*/ 47 w 613"/>
                <a:gd name="T95" fmla="*/ 167 h 810"/>
                <a:gd name="T96" fmla="*/ 80 w 613"/>
                <a:gd name="T97" fmla="*/ 120 h 810"/>
                <a:gd name="T98" fmla="*/ 119 w 613"/>
                <a:gd name="T99" fmla="*/ 79 h 810"/>
                <a:gd name="T100" fmla="*/ 165 w 613"/>
                <a:gd name="T101" fmla="*/ 44 h 810"/>
                <a:gd name="T102" fmla="*/ 207 w 613"/>
                <a:gd name="T103" fmla="*/ 20 h 810"/>
                <a:gd name="T104" fmla="*/ 259 w 613"/>
                <a:gd name="T105" fmla="*/ 4 h 810"/>
                <a:gd name="T106" fmla="*/ 319 w 613"/>
                <a:gd name="T107" fmla="*/ 0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13" h="810">
                  <a:moveTo>
                    <a:pt x="319" y="0"/>
                  </a:moveTo>
                  <a:lnTo>
                    <a:pt x="348" y="2"/>
                  </a:lnTo>
                  <a:lnTo>
                    <a:pt x="374" y="6"/>
                  </a:lnTo>
                  <a:lnTo>
                    <a:pt x="397" y="13"/>
                  </a:lnTo>
                  <a:lnTo>
                    <a:pt x="418" y="21"/>
                  </a:lnTo>
                  <a:lnTo>
                    <a:pt x="436" y="31"/>
                  </a:lnTo>
                  <a:lnTo>
                    <a:pt x="456" y="43"/>
                  </a:lnTo>
                  <a:lnTo>
                    <a:pt x="473" y="57"/>
                  </a:lnTo>
                  <a:lnTo>
                    <a:pt x="486" y="69"/>
                  </a:lnTo>
                  <a:lnTo>
                    <a:pt x="496" y="80"/>
                  </a:lnTo>
                  <a:lnTo>
                    <a:pt x="502" y="89"/>
                  </a:lnTo>
                  <a:lnTo>
                    <a:pt x="507" y="95"/>
                  </a:lnTo>
                  <a:lnTo>
                    <a:pt x="509" y="97"/>
                  </a:lnTo>
                  <a:lnTo>
                    <a:pt x="510" y="97"/>
                  </a:lnTo>
                  <a:lnTo>
                    <a:pt x="513" y="98"/>
                  </a:lnTo>
                  <a:lnTo>
                    <a:pt x="518" y="99"/>
                  </a:lnTo>
                  <a:lnTo>
                    <a:pt x="524" y="101"/>
                  </a:lnTo>
                  <a:lnTo>
                    <a:pt x="532" y="105"/>
                  </a:lnTo>
                  <a:lnTo>
                    <a:pt x="540" y="111"/>
                  </a:lnTo>
                  <a:lnTo>
                    <a:pt x="549" y="118"/>
                  </a:lnTo>
                  <a:lnTo>
                    <a:pt x="559" y="127"/>
                  </a:lnTo>
                  <a:lnTo>
                    <a:pt x="567" y="138"/>
                  </a:lnTo>
                  <a:lnTo>
                    <a:pt x="575" y="152"/>
                  </a:lnTo>
                  <a:lnTo>
                    <a:pt x="582" y="170"/>
                  </a:lnTo>
                  <a:lnTo>
                    <a:pt x="588" y="189"/>
                  </a:lnTo>
                  <a:lnTo>
                    <a:pt x="593" y="213"/>
                  </a:lnTo>
                  <a:lnTo>
                    <a:pt x="595" y="241"/>
                  </a:lnTo>
                  <a:lnTo>
                    <a:pt x="595" y="271"/>
                  </a:lnTo>
                  <a:lnTo>
                    <a:pt x="592" y="307"/>
                  </a:lnTo>
                  <a:lnTo>
                    <a:pt x="587" y="347"/>
                  </a:lnTo>
                  <a:lnTo>
                    <a:pt x="583" y="367"/>
                  </a:lnTo>
                  <a:lnTo>
                    <a:pt x="577" y="386"/>
                  </a:lnTo>
                  <a:lnTo>
                    <a:pt x="584" y="386"/>
                  </a:lnTo>
                  <a:lnTo>
                    <a:pt x="591" y="387"/>
                  </a:lnTo>
                  <a:lnTo>
                    <a:pt x="599" y="390"/>
                  </a:lnTo>
                  <a:lnTo>
                    <a:pt x="604" y="395"/>
                  </a:lnTo>
                  <a:lnTo>
                    <a:pt x="609" y="402"/>
                  </a:lnTo>
                  <a:lnTo>
                    <a:pt x="612" y="413"/>
                  </a:lnTo>
                  <a:lnTo>
                    <a:pt x="613" y="427"/>
                  </a:lnTo>
                  <a:lnTo>
                    <a:pt x="613" y="444"/>
                  </a:lnTo>
                  <a:lnTo>
                    <a:pt x="609" y="465"/>
                  </a:lnTo>
                  <a:lnTo>
                    <a:pt x="603" y="491"/>
                  </a:lnTo>
                  <a:lnTo>
                    <a:pt x="594" y="517"/>
                  </a:lnTo>
                  <a:lnTo>
                    <a:pt x="586" y="538"/>
                  </a:lnTo>
                  <a:lnTo>
                    <a:pt x="579" y="554"/>
                  </a:lnTo>
                  <a:lnTo>
                    <a:pt x="571" y="565"/>
                  </a:lnTo>
                  <a:lnTo>
                    <a:pt x="564" y="573"/>
                  </a:lnTo>
                  <a:lnTo>
                    <a:pt x="558" y="577"/>
                  </a:lnTo>
                  <a:lnTo>
                    <a:pt x="552" y="579"/>
                  </a:lnTo>
                  <a:lnTo>
                    <a:pt x="545" y="607"/>
                  </a:lnTo>
                  <a:lnTo>
                    <a:pt x="535" y="635"/>
                  </a:lnTo>
                  <a:lnTo>
                    <a:pt x="522" y="664"/>
                  </a:lnTo>
                  <a:lnTo>
                    <a:pt x="506" y="692"/>
                  </a:lnTo>
                  <a:lnTo>
                    <a:pt x="485" y="719"/>
                  </a:lnTo>
                  <a:lnTo>
                    <a:pt x="462" y="744"/>
                  </a:lnTo>
                  <a:lnTo>
                    <a:pt x="435" y="765"/>
                  </a:lnTo>
                  <a:lnTo>
                    <a:pt x="405" y="785"/>
                  </a:lnTo>
                  <a:lnTo>
                    <a:pt x="373" y="799"/>
                  </a:lnTo>
                  <a:lnTo>
                    <a:pt x="340" y="807"/>
                  </a:lnTo>
                  <a:lnTo>
                    <a:pt x="307" y="810"/>
                  </a:lnTo>
                  <a:lnTo>
                    <a:pt x="273" y="807"/>
                  </a:lnTo>
                  <a:lnTo>
                    <a:pt x="242" y="799"/>
                  </a:lnTo>
                  <a:lnTo>
                    <a:pt x="209" y="785"/>
                  </a:lnTo>
                  <a:lnTo>
                    <a:pt x="178" y="765"/>
                  </a:lnTo>
                  <a:lnTo>
                    <a:pt x="152" y="743"/>
                  </a:lnTo>
                  <a:lnTo>
                    <a:pt x="128" y="719"/>
                  </a:lnTo>
                  <a:lnTo>
                    <a:pt x="108" y="691"/>
                  </a:lnTo>
                  <a:lnTo>
                    <a:pt x="91" y="664"/>
                  </a:lnTo>
                  <a:lnTo>
                    <a:pt x="78" y="634"/>
                  </a:lnTo>
                  <a:lnTo>
                    <a:pt x="69" y="606"/>
                  </a:lnTo>
                  <a:lnTo>
                    <a:pt x="63" y="578"/>
                  </a:lnTo>
                  <a:lnTo>
                    <a:pt x="57" y="576"/>
                  </a:lnTo>
                  <a:lnTo>
                    <a:pt x="50" y="572"/>
                  </a:lnTo>
                  <a:lnTo>
                    <a:pt x="42" y="564"/>
                  </a:lnTo>
                  <a:lnTo>
                    <a:pt x="35" y="553"/>
                  </a:lnTo>
                  <a:lnTo>
                    <a:pt x="28" y="537"/>
                  </a:lnTo>
                  <a:lnTo>
                    <a:pt x="20" y="516"/>
                  </a:lnTo>
                  <a:lnTo>
                    <a:pt x="12" y="490"/>
                  </a:lnTo>
                  <a:lnTo>
                    <a:pt x="6" y="464"/>
                  </a:lnTo>
                  <a:lnTo>
                    <a:pt x="1" y="443"/>
                  </a:lnTo>
                  <a:lnTo>
                    <a:pt x="0" y="426"/>
                  </a:lnTo>
                  <a:lnTo>
                    <a:pt x="2" y="413"/>
                  </a:lnTo>
                  <a:lnTo>
                    <a:pt x="6" y="401"/>
                  </a:lnTo>
                  <a:lnTo>
                    <a:pt x="10" y="394"/>
                  </a:lnTo>
                  <a:lnTo>
                    <a:pt x="16" y="389"/>
                  </a:lnTo>
                  <a:lnTo>
                    <a:pt x="23" y="386"/>
                  </a:lnTo>
                  <a:lnTo>
                    <a:pt x="30" y="385"/>
                  </a:lnTo>
                  <a:lnTo>
                    <a:pt x="37" y="385"/>
                  </a:lnTo>
                  <a:lnTo>
                    <a:pt x="31" y="366"/>
                  </a:lnTo>
                  <a:lnTo>
                    <a:pt x="27" y="346"/>
                  </a:lnTo>
                  <a:lnTo>
                    <a:pt x="22" y="315"/>
                  </a:lnTo>
                  <a:lnTo>
                    <a:pt x="19" y="283"/>
                  </a:lnTo>
                  <a:lnTo>
                    <a:pt x="21" y="254"/>
                  </a:lnTo>
                  <a:lnTo>
                    <a:pt x="26" y="224"/>
                  </a:lnTo>
                  <a:lnTo>
                    <a:pt x="35" y="195"/>
                  </a:lnTo>
                  <a:lnTo>
                    <a:pt x="47" y="167"/>
                  </a:lnTo>
                  <a:lnTo>
                    <a:pt x="63" y="142"/>
                  </a:lnTo>
                  <a:lnTo>
                    <a:pt x="80" y="120"/>
                  </a:lnTo>
                  <a:lnTo>
                    <a:pt x="99" y="99"/>
                  </a:lnTo>
                  <a:lnTo>
                    <a:pt x="119" y="79"/>
                  </a:lnTo>
                  <a:lnTo>
                    <a:pt x="142" y="61"/>
                  </a:lnTo>
                  <a:lnTo>
                    <a:pt x="165" y="44"/>
                  </a:lnTo>
                  <a:lnTo>
                    <a:pt x="185" y="31"/>
                  </a:lnTo>
                  <a:lnTo>
                    <a:pt x="207" y="20"/>
                  </a:lnTo>
                  <a:lnTo>
                    <a:pt x="229" y="11"/>
                  </a:lnTo>
                  <a:lnTo>
                    <a:pt x="259" y="4"/>
                  </a:lnTo>
                  <a:lnTo>
                    <a:pt x="289" y="0"/>
                  </a:lnTo>
                  <a:lnTo>
                    <a:pt x="3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74"/>
            <p:cNvSpPr>
              <a:spLocks/>
            </p:cNvSpPr>
            <p:nvPr/>
          </p:nvSpPr>
          <p:spPr bwMode="auto">
            <a:xfrm>
              <a:off x="1218" y="4112"/>
              <a:ext cx="83" cy="38"/>
            </a:xfrm>
            <a:custGeom>
              <a:avLst/>
              <a:gdLst>
                <a:gd name="T0" fmla="*/ 487 w 1164"/>
                <a:gd name="T1" fmla="*/ 346 h 535"/>
                <a:gd name="T2" fmla="*/ 551 w 1164"/>
                <a:gd name="T3" fmla="*/ 253 h 535"/>
                <a:gd name="T4" fmla="*/ 520 w 1164"/>
                <a:gd name="T5" fmla="*/ 204 h 535"/>
                <a:gd name="T6" fmla="*/ 506 w 1164"/>
                <a:gd name="T7" fmla="*/ 166 h 535"/>
                <a:gd name="T8" fmla="*/ 504 w 1164"/>
                <a:gd name="T9" fmla="*/ 137 h 535"/>
                <a:gd name="T10" fmla="*/ 512 w 1164"/>
                <a:gd name="T11" fmla="*/ 117 h 535"/>
                <a:gd name="T12" fmla="*/ 527 w 1164"/>
                <a:gd name="T13" fmla="*/ 103 h 535"/>
                <a:gd name="T14" fmla="*/ 544 w 1164"/>
                <a:gd name="T15" fmla="*/ 95 h 535"/>
                <a:gd name="T16" fmla="*/ 561 w 1164"/>
                <a:gd name="T17" fmla="*/ 90 h 535"/>
                <a:gd name="T18" fmla="*/ 576 w 1164"/>
                <a:gd name="T19" fmla="*/ 89 h 535"/>
                <a:gd name="T20" fmla="*/ 582 w 1164"/>
                <a:gd name="T21" fmla="*/ 89 h 535"/>
                <a:gd name="T22" fmla="*/ 593 w 1164"/>
                <a:gd name="T23" fmla="*/ 89 h 535"/>
                <a:gd name="T24" fmla="*/ 609 w 1164"/>
                <a:gd name="T25" fmla="*/ 93 h 535"/>
                <a:gd name="T26" fmla="*/ 627 w 1164"/>
                <a:gd name="T27" fmla="*/ 99 h 535"/>
                <a:gd name="T28" fmla="*/ 643 w 1164"/>
                <a:gd name="T29" fmla="*/ 109 h 535"/>
                <a:gd name="T30" fmla="*/ 655 w 1164"/>
                <a:gd name="T31" fmla="*/ 126 h 535"/>
                <a:gd name="T32" fmla="*/ 658 w 1164"/>
                <a:gd name="T33" fmla="*/ 150 h 535"/>
                <a:gd name="T34" fmla="*/ 651 w 1164"/>
                <a:gd name="T35" fmla="*/ 184 h 535"/>
                <a:gd name="T36" fmla="*/ 629 w 1164"/>
                <a:gd name="T37" fmla="*/ 228 h 535"/>
                <a:gd name="T38" fmla="*/ 660 w 1164"/>
                <a:gd name="T39" fmla="*/ 391 h 535"/>
                <a:gd name="T40" fmla="*/ 785 w 1164"/>
                <a:gd name="T41" fmla="*/ 0 h 535"/>
                <a:gd name="T42" fmla="*/ 793 w 1164"/>
                <a:gd name="T43" fmla="*/ 5 h 535"/>
                <a:gd name="T44" fmla="*/ 818 w 1164"/>
                <a:gd name="T45" fmla="*/ 19 h 535"/>
                <a:gd name="T46" fmla="*/ 857 w 1164"/>
                <a:gd name="T47" fmla="*/ 41 h 535"/>
                <a:gd name="T48" fmla="*/ 910 w 1164"/>
                <a:gd name="T49" fmla="*/ 66 h 535"/>
                <a:gd name="T50" fmla="*/ 975 w 1164"/>
                <a:gd name="T51" fmla="*/ 95 h 535"/>
                <a:gd name="T52" fmla="*/ 1044 w 1164"/>
                <a:gd name="T53" fmla="*/ 123 h 535"/>
                <a:gd name="T54" fmla="*/ 1093 w 1164"/>
                <a:gd name="T55" fmla="*/ 157 h 535"/>
                <a:gd name="T56" fmla="*/ 1126 w 1164"/>
                <a:gd name="T57" fmla="*/ 199 h 535"/>
                <a:gd name="T58" fmla="*/ 1146 w 1164"/>
                <a:gd name="T59" fmla="*/ 253 h 535"/>
                <a:gd name="T60" fmla="*/ 1156 w 1164"/>
                <a:gd name="T61" fmla="*/ 318 h 535"/>
                <a:gd name="T62" fmla="*/ 1161 w 1164"/>
                <a:gd name="T63" fmla="*/ 396 h 535"/>
                <a:gd name="T64" fmla="*/ 1164 w 1164"/>
                <a:gd name="T65" fmla="*/ 485 h 535"/>
                <a:gd name="T66" fmla="*/ 0 w 1164"/>
                <a:gd name="T67" fmla="*/ 535 h 535"/>
                <a:gd name="T68" fmla="*/ 1 w 1164"/>
                <a:gd name="T69" fmla="*/ 438 h 535"/>
                <a:gd name="T70" fmla="*/ 3 w 1164"/>
                <a:gd name="T71" fmla="*/ 356 h 535"/>
                <a:gd name="T72" fmla="*/ 11 w 1164"/>
                <a:gd name="T73" fmla="*/ 285 h 535"/>
                <a:gd name="T74" fmla="*/ 26 w 1164"/>
                <a:gd name="T75" fmla="*/ 225 h 535"/>
                <a:gd name="T76" fmla="*/ 52 w 1164"/>
                <a:gd name="T77" fmla="*/ 177 h 535"/>
                <a:gd name="T78" fmla="*/ 92 w 1164"/>
                <a:gd name="T79" fmla="*/ 138 h 535"/>
                <a:gd name="T80" fmla="*/ 150 w 1164"/>
                <a:gd name="T81" fmla="*/ 110 h 535"/>
                <a:gd name="T82" fmla="*/ 222 w 1164"/>
                <a:gd name="T83" fmla="*/ 80 h 535"/>
                <a:gd name="T84" fmla="*/ 281 w 1164"/>
                <a:gd name="T85" fmla="*/ 53 h 535"/>
                <a:gd name="T86" fmla="*/ 327 w 1164"/>
                <a:gd name="T87" fmla="*/ 29 h 535"/>
                <a:gd name="T88" fmla="*/ 359 w 1164"/>
                <a:gd name="T89" fmla="*/ 11 h 535"/>
                <a:gd name="T90" fmla="*/ 375 w 1164"/>
                <a:gd name="T91" fmla="*/ 1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64" h="535">
                  <a:moveTo>
                    <a:pt x="377" y="0"/>
                  </a:moveTo>
                  <a:lnTo>
                    <a:pt x="487" y="346"/>
                  </a:lnTo>
                  <a:lnTo>
                    <a:pt x="502" y="391"/>
                  </a:lnTo>
                  <a:lnTo>
                    <a:pt x="551" y="253"/>
                  </a:lnTo>
                  <a:lnTo>
                    <a:pt x="534" y="228"/>
                  </a:lnTo>
                  <a:lnTo>
                    <a:pt x="520" y="204"/>
                  </a:lnTo>
                  <a:lnTo>
                    <a:pt x="511" y="184"/>
                  </a:lnTo>
                  <a:lnTo>
                    <a:pt x="506" y="166"/>
                  </a:lnTo>
                  <a:lnTo>
                    <a:pt x="503" y="150"/>
                  </a:lnTo>
                  <a:lnTo>
                    <a:pt x="504" y="137"/>
                  </a:lnTo>
                  <a:lnTo>
                    <a:pt x="507" y="126"/>
                  </a:lnTo>
                  <a:lnTo>
                    <a:pt x="512" y="117"/>
                  </a:lnTo>
                  <a:lnTo>
                    <a:pt x="518" y="109"/>
                  </a:lnTo>
                  <a:lnTo>
                    <a:pt x="527" y="103"/>
                  </a:lnTo>
                  <a:lnTo>
                    <a:pt x="536" y="99"/>
                  </a:lnTo>
                  <a:lnTo>
                    <a:pt x="544" y="95"/>
                  </a:lnTo>
                  <a:lnTo>
                    <a:pt x="553" y="93"/>
                  </a:lnTo>
                  <a:lnTo>
                    <a:pt x="561" y="90"/>
                  </a:lnTo>
                  <a:lnTo>
                    <a:pt x="569" y="89"/>
                  </a:lnTo>
                  <a:lnTo>
                    <a:pt x="576" y="89"/>
                  </a:lnTo>
                  <a:lnTo>
                    <a:pt x="581" y="89"/>
                  </a:lnTo>
                  <a:lnTo>
                    <a:pt x="582" y="89"/>
                  </a:lnTo>
                  <a:lnTo>
                    <a:pt x="587" y="89"/>
                  </a:lnTo>
                  <a:lnTo>
                    <a:pt x="593" y="89"/>
                  </a:lnTo>
                  <a:lnTo>
                    <a:pt x="600" y="90"/>
                  </a:lnTo>
                  <a:lnTo>
                    <a:pt x="609" y="93"/>
                  </a:lnTo>
                  <a:lnTo>
                    <a:pt x="619" y="95"/>
                  </a:lnTo>
                  <a:lnTo>
                    <a:pt x="627" y="99"/>
                  </a:lnTo>
                  <a:lnTo>
                    <a:pt x="636" y="103"/>
                  </a:lnTo>
                  <a:lnTo>
                    <a:pt x="643" y="109"/>
                  </a:lnTo>
                  <a:lnTo>
                    <a:pt x="650" y="117"/>
                  </a:lnTo>
                  <a:lnTo>
                    <a:pt x="655" y="126"/>
                  </a:lnTo>
                  <a:lnTo>
                    <a:pt x="658" y="137"/>
                  </a:lnTo>
                  <a:lnTo>
                    <a:pt x="658" y="150"/>
                  </a:lnTo>
                  <a:lnTo>
                    <a:pt x="656" y="166"/>
                  </a:lnTo>
                  <a:lnTo>
                    <a:pt x="651" y="184"/>
                  </a:lnTo>
                  <a:lnTo>
                    <a:pt x="642" y="204"/>
                  </a:lnTo>
                  <a:lnTo>
                    <a:pt x="629" y="228"/>
                  </a:lnTo>
                  <a:lnTo>
                    <a:pt x="611" y="253"/>
                  </a:lnTo>
                  <a:lnTo>
                    <a:pt x="660" y="391"/>
                  </a:lnTo>
                  <a:lnTo>
                    <a:pt x="676" y="346"/>
                  </a:lnTo>
                  <a:lnTo>
                    <a:pt x="785" y="0"/>
                  </a:lnTo>
                  <a:lnTo>
                    <a:pt x="787" y="1"/>
                  </a:lnTo>
                  <a:lnTo>
                    <a:pt x="793" y="5"/>
                  </a:lnTo>
                  <a:lnTo>
                    <a:pt x="804" y="11"/>
                  </a:lnTo>
                  <a:lnTo>
                    <a:pt x="818" y="19"/>
                  </a:lnTo>
                  <a:lnTo>
                    <a:pt x="835" y="29"/>
                  </a:lnTo>
                  <a:lnTo>
                    <a:pt x="857" y="41"/>
                  </a:lnTo>
                  <a:lnTo>
                    <a:pt x="881" y="53"/>
                  </a:lnTo>
                  <a:lnTo>
                    <a:pt x="910" y="66"/>
                  </a:lnTo>
                  <a:lnTo>
                    <a:pt x="941" y="80"/>
                  </a:lnTo>
                  <a:lnTo>
                    <a:pt x="975" y="95"/>
                  </a:lnTo>
                  <a:lnTo>
                    <a:pt x="1013" y="110"/>
                  </a:lnTo>
                  <a:lnTo>
                    <a:pt x="1044" y="123"/>
                  </a:lnTo>
                  <a:lnTo>
                    <a:pt x="1070" y="138"/>
                  </a:lnTo>
                  <a:lnTo>
                    <a:pt x="1093" y="157"/>
                  </a:lnTo>
                  <a:lnTo>
                    <a:pt x="1110" y="177"/>
                  </a:lnTo>
                  <a:lnTo>
                    <a:pt x="1126" y="199"/>
                  </a:lnTo>
                  <a:lnTo>
                    <a:pt x="1137" y="225"/>
                  </a:lnTo>
                  <a:lnTo>
                    <a:pt x="1146" y="253"/>
                  </a:lnTo>
                  <a:lnTo>
                    <a:pt x="1152" y="285"/>
                  </a:lnTo>
                  <a:lnTo>
                    <a:pt x="1156" y="318"/>
                  </a:lnTo>
                  <a:lnTo>
                    <a:pt x="1159" y="356"/>
                  </a:lnTo>
                  <a:lnTo>
                    <a:pt x="1161" y="396"/>
                  </a:lnTo>
                  <a:lnTo>
                    <a:pt x="1162" y="438"/>
                  </a:lnTo>
                  <a:lnTo>
                    <a:pt x="1164" y="485"/>
                  </a:lnTo>
                  <a:lnTo>
                    <a:pt x="1164" y="535"/>
                  </a:lnTo>
                  <a:lnTo>
                    <a:pt x="0" y="535"/>
                  </a:lnTo>
                  <a:lnTo>
                    <a:pt x="0" y="485"/>
                  </a:lnTo>
                  <a:lnTo>
                    <a:pt x="1" y="438"/>
                  </a:lnTo>
                  <a:lnTo>
                    <a:pt x="2" y="396"/>
                  </a:lnTo>
                  <a:lnTo>
                    <a:pt x="3" y="356"/>
                  </a:lnTo>
                  <a:lnTo>
                    <a:pt x="6" y="318"/>
                  </a:lnTo>
                  <a:lnTo>
                    <a:pt x="11" y="285"/>
                  </a:lnTo>
                  <a:lnTo>
                    <a:pt x="17" y="253"/>
                  </a:lnTo>
                  <a:lnTo>
                    <a:pt x="26" y="225"/>
                  </a:lnTo>
                  <a:lnTo>
                    <a:pt x="38" y="199"/>
                  </a:lnTo>
                  <a:lnTo>
                    <a:pt x="52" y="177"/>
                  </a:lnTo>
                  <a:lnTo>
                    <a:pt x="71" y="157"/>
                  </a:lnTo>
                  <a:lnTo>
                    <a:pt x="92" y="138"/>
                  </a:lnTo>
                  <a:lnTo>
                    <a:pt x="119" y="123"/>
                  </a:lnTo>
                  <a:lnTo>
                    <a:pt x="150" y="110"/>
                  </a:lnTo>
                  <a:lnTo>
                    <a:pt x="187" y="95"/>
                  </a:lnTo>
                  <a:lnTo>
                    <a:pt x="222" y="80"/>
                  </a:lnTo>
                  <a:lnTo>
                    <a:pt x="253" y="66"/>
                  </a:lnTo>
                  <a:lnTo>
                    <a:pt x="281" y="53"/>
                  </a:lnTo>
                  <a:lnTo>
                    <a:pt x="306" y="41"/>
                  </a:lnTo>
                  <a:lnTo>
                    <a:pt x="327" y="29"/>
                  </a:lnTo>
                  <a:lnTo>
                    <a:pt x="345" y="19"/>
                  </a:lnTo>
                  <a:lnTo>
                    <a:pt x="359" y="11"/>
                  </a:lnTo>
                  <a:lnTo>
                    <a:pt x="369" y="5"/>
                  </a:lnTo>
                  <a:lnTo>
                    <a:pt x="375" y="1"/>
                  </a:lnTo>
                  <a:lnTo>
                    <a:pt x="3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75"/>
            <p:cNvSpPr>
              <a:spLocks/>
            </p:cNvSpPr>
            <p:nvPr/>
          </p:nvSpPr>
          <p:spPr bwMode="auto">
            <a:xfrm>
              <a:off x="1237" y="4055"/>
              <a:ext cx="44" cy="58"/>
            </a:xfrm>
            <a:custGeom>
              <a:avLst/>
              <a:gdLst>
                <a:gd name="T0" fmla="*/ 349 w 614"/>
                <a:gd name="T1" fmla="*/ 2 h 810"/>
                <a:gd name="T2" fmla="*/ 398 w 614"/>
                <a:gd name="T3" fmla="*/ 13 h 810"/>
                <a:gd name="T4" fmla="*/ 437 w 614"/>
                <a:gd name="T5" fmla="*/ 31 h 810"/>
                <a:gd name="T6" fmla="*/ 474 w 614"/>
                <a:gd name="T7" fmla="*/ 57 h 810"/>
                <a:gd name="T8" fmla="*/ 497 w 614"/>
                <a:gd name="T9" fmla="*/ 81 h 810"/>
                <a:gd name="T10" fmla="*/ 508 w 614"/>
                <a:gd name="T11" fmla="*/ 95 h 810"/>
                <a:gd name="T12" fmla="*/ 510 w 614"/>
                <a:gd name="T13" fmla="*/ 98 h 810"/>
                <a:gd name="T14" fmla="*/ 518 w 614"/>
                <a:gd name="T15" fmla="*/ 100 h 810"/>
                <a:gd name="T16" fmla="*/ 533 w 614"/>
                <a:gd name="T17" fmla="*/ 105 h 810"/>
                <a:gd name="T18" fmla="*/ 551 w 614"/>
                <a:gd name="T19" fmla="*/ 118 h 810"/>
                <a:gd name="T20" fmla="*/ 568 w 614"/>
                <a:gd name="T21" fmla="*/ 138 h 810"/>
                <a:gd name="T22" fmla="*/ 584 w 614"/>
                <a:gd name="T23" fmla="*/ 170 h 810"/>
                <a:gd name="T24" fmla="*/ 594 w 614"/>
                <a:gd name="T25" fmla="*/ 213 h 810"/>
                <a:gd name="T26" fmla="*/ 596 w 614"/>
                <a:gd name="T27" fmla="*/ 272 h 810"/>
                <a:gd name="T28" fmla="*/ 588 w 614"/>
                <a:gd name="T29" fmla="*/ 347 h 810"/>
                <a:gd name="T30" fmla="*/ 578 w 614"/>
                <a:gd name="T31" fmla="*/ 386 h 810"/>
                <a:gd name="T32" fmla="*/ 593 w 614"/>
                <a:gd name="T33" fmla="*/ 387 h 810"/>
                <a:gd name="T34" fmla="*/ 605 w 614"/>
                <a:gd name="T35" fmla="*/ 395 h 810"/>
                <a:gd name="T36" fmla="*/ 613 w 614"/>
                <a:gd name="T37" fmla="*/ 414 h 810"/>
                <a:gd name="T38" fmla="*/ 613 w 614"/>
                <a:gd name="T39" fmla="*/ 444 h 810"/>
                <a:gd name="T40" fmla="*/ 603 w 614"/>
                <a:gd name="T41" fmla="*/ 491 h 810"/>
                <a:gd name="T42" fmla="*/ 588 w 614"/>
                <a:gd name="T43" fmla="*/ 538 h 810"/>
                <a:gd name="T44" fmla="*/ 573 w 614"/>
                <a:gd name="T45" fmla="*/ 565 h 810"/>
                <a:gd name="T46" fmla="*/ 559 w 614"/>
                <a:gd name="T47" fmla="*/ 577 h 810"/>
                <a:gd name="T48" fmla="*/ 547 w 614"/>
                <a:gd name="T49" fmla="*/ 607 h 810"/>
                <a:gd name="T50" fmla="*/ 523 w 614"/>
                <a:gd name="T51" fmla="*/ 664 h 810"/>
                <a:gd name="T52" fmla="*/ 486 w 614"/>
                <a:gd name="T53" fmla="*/ 719 h 810"/>
                <a:gd name="T54" fmla="*/ 436 w 614"/>
                <a:gd name="T55" fmla="*/ 766 h 810"/>
                <a:gd name="T56" fmla="*/ 373 w 614"/>
                <a:gd name="T57" fmla="*/ 799 h 810"/>
                <a:gd name="T58" fmla="*/ 308 w 614"/>
                <a:gd name="T59" fmla="*/ 810 h 810"/>
                <a:gd name="T60" fmla="*/ 242 w 614"/>
                <a:gd name="T61" fmla="*/ 799 h 810"/>
                <a:gd name="T62" fmla="*/ 180 w 614"/>
                <a:gd name="T63" fmla="*/ 766 h 810"/>
                <a:gd name="T64" fmla="*/ 130 w 614"/>
                <a:gd name="T65" fmla="*/ 719 h 810"/>
                <a:gd name="T66" fmla="*/ 93 w 614"/>
                <a:gd name="T67" fmla="*/ 664 h 810"/>
                <a:gd name="T68" fmla="*/ 70 w 614"/>
                <a:gd name="T69" fmla="*/ 606 h 810"/>
                <a:gd name="T70" fmla="*/ 57 w 614"/>
                <a:gd name="T71" fmla="*/ 577 h 810"/>
                <a:gd name="T72" fmla="*/ 44 w 614"/>
                <a:gd name="T73" fmla="*/ 565 h 810"/>
                <a:gd name="T74" fmla="*/ 29 w 614"/>
                <a:gd name="T75" fmla="*/ 538 h 810"/>
                <a:gd name="T76" fmla="*/ 11 w 614"/>
                <a:gd name="T77" fmla="*/ 490 h 810"/>
                <a:gd name="T78" fmla="*/ 1 w 614"/>
                <a:gd name="T79" fmla="*/ 443 h 810"/>
                <a:gd name="T80" fmla="*/ 2 w 614"/>
                <a:gd name="T81" fmla="*/ 413 h 810"/>
                <a:gd name="T82" fmla="*/ 10 w 614"/>
                <a:gd name="T83" fmla="*/ 394 h 810"/>
                <a:gd name="T84" fmla="*/ 22 w 614"/>
                <a:gd name="T85" fmla="*/ 386 h 810"/>
                <a:gd name="T86" fmla="*/ 37 w 614"/>
                <a:gd name="T87" fmla="*/ 385 h 810"/>
                <a:gd name="T88" fmla="*/ 27 w 614"/>
                <a:gd name="T89" fmla="*/ 347 h 810"/>
                <a:gd name="T90" fmla="*/ 19 w 614"/>
                <a:gd name="T91" fmla="*/ 284 h 810"/>
                <a:gd name="T92" fmla="*/ 26 w 614"/>
                <a:gd name="T93" fmla="*/ 224 h 810"/>
                <a:gd name="T94" fmla="*/ 47 w 614"/>
                <a:gd name="T95" fmla="*/ 167 h 810"/>
                <a:gd name="T96" fmla="*/ 80 w 614"/>
                <a:gd name="T97" fmla="*/ 120 h 810"/>
                <a:gd name="T98" fmla="*/ 119 w 614"/>
                <a:gd name="T99" fmla="*/ 79 h 810"/>
                <a:gd name="T100" fmla="*/ 165 w 614"/>
                <a:gd name="T101" fmla="*/ 44 h 810"/>
                <a:gd name="T102" fmla="*/ 230 w 614"/>
                <a:gd name="T103" fmla="*/ 12 h 810"/>
                <a:gd name="T104" fmla="*/ 289 w 614"/>
                <a:gd name="T105" fmla="*/ 1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14" h="810">
                  <a:moveTo>
                    <a:pt x="320" y="0"/>
                  </a:moveTo>
                  <a:lnTo>
                    <a:pt x="349" y="2"/>
                  </a:lnTo>
                  <a:lnTo>
                    <a:pt x="374" y="6"/>
                  </a:lnTo>
                  <a:lnTo>
                    <a:pt x="398" y="13"/>
                  </a:lnTo>
                  <a:lnTo>
                    <a:pt x="418" y="22"/>
                  </a:lnTo>
                  <a:lnTo>
                    <a:pt x="437" y="31"/>
                  </a:lnTo>
                  <a:lnTo>
                    <a:pt x="457" y="44"/>
                  </a:lnTo>
                  <a:lnTo>
                    <a:pt x="474" y="57"/>
                  </a:lnTo>
                  <a:lnTo>
                    <a:pt x="488" y="70"/>
                  </a:lnTo>
                  <a:lnTo>
                    <a:pt x="497" y="81"/>
                  </a:lnTo>
                  <a:lnTo>
                    <a:pt x="504" y="89"/>
                  </a:lnTo>
                  <a:lnTo>
                    <a:pt x="508" y="95"/>
                  </a:lnTo>
                  <a:lnTo>
                    <a:pt x="509" y="98"/>
                  </a:lnTo>
                  <a:lnTo>
                    <a:pt x="510" y="98"/>
                  </a:lnTo>
                  <a:lnTo>
                    <a:pt x="513" y="98"/>
                  </a:lnTo>
                  <a:lnTo>
                    <a:pt x="518" y="100"/>
                  </a:lnTo>
                  <a:lnTo>
                    <a:pt x="526" y="102"/>
                  </a:lnTo>
                  <a:lnTo>
                    <a:pt x="533" y="105"/>
                  </a:lnTo>
                  <a:lnTo>
                    <a:pt x="542" y="111"/>
                  </a:lnTo>
                  <a:lnTo>
                    <a:pt x="551" y="118"/>
                  </a:lnTo>
                  <a:lnTo>
                    <a:pt x="559" y="127"/>
                  </a:lnTo>
                  <a:lnTo>
                    <a:pt x="568" y="138"/>
                  </a:lnTo>
                  <a:lnTo>
                    <a:pt x="577" y="152"/>
                  </a:lnTo>
                  <a:lnTo>
                    <a:pt x="584" y="170"/>
                  </a:lnTo>
                  <a:lnTo>
                    <a:pt x="590" y="190"/>
                  </a:lnTo>
                  <a:lnTo>
                    <a:pt x="594" y="213"/>
                  </a:lnTo>
                  <a:lnTo>
                    <a:pt x="596" y="241"/>
                  </a:lnTo>
                  <a:lnTo>
                    <a:pt x="596" y="272"/>
                  </a:lnTo>
                  <a:lnTo>
                    <a:pt x="594" y="308"/>
                  </a:lnTo>
                  <a:lnTo>
                    <a:pt x="588" y="347"/>
                  </a:lnTo>
                  <a:lnTo>
                    <a:pt x="584" y="367"/>
                  </a:lnTo>
                  <a:lnTo>
                    <a:pt x="578" y="386"/>
                  </a:lnTo>
                  <a:lnTo>
                    <a:pt x="586" y="386"/>
                  </a:lnTo>
                  <a:lnTo>
                    <a:pt x="593" y="387"/>
                  </a:lnTo>
                  <a:lnTo>
                    <a:pt x="599" y="390"/>
                  </a:lnTo>
                  <a:lnTo>
                    <a:pt x="605" y="395"/>
                  </a:lnTo>
                  <a:lnTo>
                    <a:pt x="610" y="402"/>
                  </a:lnTo>
                  <a:lnTo>
                    <a:pt x="613" y="414"/>
                  </a:lnTo>
                  <a:lnTo>
                    <a:pt x="614" y="427"/>
                  </a:lnTo>
                  <a:lnTo>
                    <a:pt x="613" y="444"/>
                  </a:lnTo>
                  <a:lnTo>
                    <a:pt x="610" y="465"/>
                  </a:lnTo>
                  <a:lnTo>
                    <a:pt x="603" y="491"/>
                  </a:lnTo>
                  <a:lnTo>
                    <a:pt x="595" y="517"/>
                  </a:lnTo>
                  <a:lnTo>
                    <a:pt x="588" y="538"/>
                  </a:lnTo>
                  <a:lnTo>
                    <a:pt x="580" y="554"/>
                  </a:lnTo>
                  <a:lnTo>
                    <a:pt x="573" y="565"/>
                  </a:lnTo>
                  <a:lnTo>
                    <a:pt x="565" y="573"/>
                  </a:lnTo>
                  <a:lnTo>
                    <a:pt x="559" y="577"/>
                  </a:lnTo>
                  <a:lnTo>
                    <a:pt x="553" y="579"/>
                  </a:lnTo>
                  <a:lnTo>
                    <a:pt x="547" y="607"/>
                  </a:lnTo>
                  <a:lnTo>
                    <a:pt x="537" y="635"/>
                  </a:lnTo>
                  <a:lnTo>
                    <a:pt x="523" y="664"/>
                  </a:lnTo>
                  <a:lnTo>
                    <a:pt x="506" y="692"/>
                  </a:lnTo>
                  <a:lnTo>
                    <a:pt x="486" y="719"/>
                  </a:lnTo>
                  <a:lnTo>
                    <a:pt x="462" y="744"/>
                  </a:lnTo>
                  <a:lnTo>
                    <a:pt x="436" y="766"/>
                  </a:lnTo>
                  <a:lnTo>
                    <a:pt x="406" y="785"/>
                  </a:lnTo>
                  <a:lnTo>
                    <a:pt x="373" y="799"/>
                  </a:lnTo>
                  <a:lnTo>
                    <a:pt x="341" y="807"/>
                  </a:lnTo>
                  <a:lnTo>
                    <a:pt x="308" y="810"/>
                  </a:lnTo>
                  <a:lnTo>
                    <a:pt x="275" y="807"/>
                  </a:lnTo>
                  <a:lnTo>
                    <a:pt x="242" y="799"/>
                  </a:lnTo>
                  <a:lnTo>
                    <a:pt x="210" y="785"/>
                  </a:lnTo>
                  <a:lnTo>
                    <a:pt x="180" y="766"/>
                  </a:lnTo>
                  <a:lnTo>
                    <a:pt x="153" y="744"/>
                  </a:lnTo>
                  <a:lnTo>
                    <a:pt x="130" y="719"/>
                  </a:lnTo>
                  <a:lnTo>
                    <a:pt x="109" y="692"/>
                  </a:lnTo>
                  <a:lnTo>
                    <a:pt x="93" y="664"/>
                  </a:lnTo>
                  <a:lnTo>
                    <a:pt x="80" y="635"/>
                  </a:lnTo>
                  <a:lnTo>
                    <a:pt x="70" y="606"/>
                  </a:lnTo>
                  <a:lnTo>
                    <a:pt x="63" y="578"/>
                  </a:lnTo>
                  <a:lnTo>
                    <a:pt x="57" y="577"/>
                  </a:lnTo>
                  <a:lnTo>
                    <a:pt x="51" y="572"/>
                  </a:lnTo>
                  <a:lnTo>
                    <a:pt x="44" y="565"/>
                  </a:lnTo>
                  <a:lnTo>
                    <a:pt x="37" y="553"/>
                  </a:lnTo>
                  <a:lnTo>
                    <a:pt x="29" y="538"/>
                  </a:lnTo>
                  <a:lnTo>
                    <a:pt x="20" y="516"/>
                  </a:lnTo>
                  <a:lnTo>
                    <a:pt x="11" y="490"/>
                  </a:lnTo>
                  <a:lnTo>
                    <a:pt x="5" y="464"/>
                  </a:lnTo>
                  <a:lnTo>
                    <a:pt x="1" y="443"/>
                  </a:lnTo>
                  <a:lnTo>
                    <a:pt x="0" y="426"/>
                  </a:lnTo>
                  <a:lnTo>
                    <a:pt x="2" y="413"/>
                  </a:lnTo>
                  <a:lnTo>
                    <a:pt x="5" y="402"/>
                  </a:lnTo>
                  <a:lnTo>
                    <a:pt x="10" y="394"/>
                  </a:lnTo>
                  <a:lnTo>
                    <a:pt x="15" y="389"/>
                  </a:lnTo>
                  <a:lnTo>
                    <a:pt x="22" y="386"/>
                  </a:lnTo>
                  <a:lnTo>
                    <a:pt x="30" y="385"/>
                  </a:lnTo>
                  <a:lnTo>
                    <a:pt x="37" y="385"/>
                  </a:lnTo>
                  <a:lnTo>
                    <a:pt x="31" y="366"/>
                  </a:lnTo>
                  <a:lnTo>
                    <a:pt x="27" y="347"/>
                  </a:lnTo>
                  <a:lnTo>
                    <a:pt x="21" y="315"/>
                  </a:lnTo>
                  <a:lnTo>
                    <a:pt x="19" y="284"/>
                  </a:lnTo>
                  <a:lnTo>
                    <a:pt x="20" y="254"/>
                  </a:lnTo>
                  <a:lnTo>
                    <a:pt x="26" y="224"/>
                  </a:lnTo>
                  <a:lnTo>
                    <a:pt x="35" y="195"/>
                  </a:lnTo>
                  <a:lnTo>
                    <a:pt x="47" y="167"/>
                  </a:lnTo>
                  <a:lnTo>
                    <a:pt x="62" y="142"/>
                  </a:lnTo>
                  <a:lnTo>
                    <a:pt x="80" y="120"/>
                  </a:lnTo>
                  <a:lnTo>
                    <a:pt x="98" y="99"/>
                  </a:lnTo>
                  <a:lnTo>
                    <a:pt x="119" y="79"/>
                  </a:lnTo>
                  <a:lnTo>
                    <a:pt x="141" y="61"/>
                  </a:lnTo>
                  <a:lnTo>
                    <a:pt x="165" y="44"/>
                  </a:lnTo>
                  <a:lnTo>
                    <a:pt x="195" y="26"/>
                  </a:lnTo>
                  <a:lnTo>
                    <a:pt x="230" y="12"/>
                  </a:lnTo>
                  <a:lnTo>
                    <a:pt x="259" y="4"/>
                  </a:lnTo>
                  <a:lnTo>
                    <a:pt x="289" y="1"/>
                  </a:lnTo>
                  <a:lnTo>
                    <a:pt x="3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" name="Group 72"/>
          <p:cNvGrpSpPr>
            <a:grpSpLocks noChangeAspect="1"/>
          </p:cNvGrpSpPr>
          <p:nvPr/>
        </p:nvGrpSpPr>
        <p:grpSpPr bwMode="auto">
          <a:xfrm>
            <a:off x="9749979" y="4211893"/>
            <a:ext cx="1145865" cy="1054772"/>
            <a:chOff x="6313" y="3937"/>
            <a:chExt cx="239" cy="22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3" name="Freeform 74"/>
            <p:cNvSpPr>
              <a:spLocks/>
            </p:cNvSpPr>
            <p:nvPr/>
          </p:nvSpPr>
          <p:spPr bwMode="auto">
            <a:xfrm>
              <a:off x="6375" y="4133"/>
              <a:ext cx="115" cy="24"/>
            </a:xfrm>
            <a:custGeom>
              <a:avLst/>
              <a:gdLst>
                <a:gd name="T0" fmla="*/ 382 w 1614"/>
                <a:gd name="T1" fmla="*/ 0 h 339"/>
                <a:gd name="T2" fmla="*/ 1237 w 1614"/>
                <a:gd name="T3" fmla="*/ 0 h 339"/>
                <a:gd name="T4" fmla="*/ 1252 w 1614"/>
                <a:gd name="T5" fmla="*/ 21 h 339"/>
                <a:gd name="T6" fmla="*/ 1270 w 1614"/>
                <a:gd name="T7" fmla="*/ 40 h 339"/>
                <a:gd name="T8" fmla="*/ 1291 w 1614"/>
                <a:gd name="T9" fmla="*/ 59 h 339"/>
                <a:gd name="T10" fmla="*/ 1315 w 1614"/>
                <a:gd name="T11" fmla="*/ 77 h 339"/>
                <a:gd name="T12" fmla="*/ 1342 w 1614"/>
                <a:gd name="T13" fmla="*/ 94 h 339"/>
                <a:gd name="T14" fmla="*/ 1374 w 1614"/>
                <a:gd name="T15" fmla="*/ 110 h 339"/>
                <a:gd name="T16" fmla="*/ 1408 w 1614"/>
                <a:gd name="T17" fmla="*/ 124 h 339"/>
                <a:gd name="T18" fmla="*/ 1447 w 1614"/>
                <a:gd name="T19" fmla="*/ 136 h 339"/>
                <a:gd name="T20" fmla="*/ 1489 w 1614"/>
                <a:gd name="T21" fmla="*/ 146 h 339"/>
                <a:gd name="T22" fmla="*/ 1537 w 1614"/>
                <a:gd name="T23" fmla="*/ 154 h 339"/>
                <a:gd name="T24" fmla="*/ 1521 w 1614"/>
                <a:gd name="T25" fmla="*/ 154 h 339"/>
                <a:gd name="T26" fmla="*/ 1542 w 1614"/>
                <a:gd name="T27" fmla="*/ 156 h 339"/>
                <a:gd name="T28" fmla="*/ 1562 w 1614"/>
                <a:gd name="T29" fmla="*/ 163 h 339"/>
                <a:gd name="T30" fmla="*/ 1580 w 1614"/>
                <a:gd name="T31" fmla="*/ 174 h 339"/>
                <a:gd name="T32" fmla="*/ 1594 w 1614"/>
                <a:gd name="T33" fmla="*/ 188 h 339"/>
                <a:gd name="T34" fmla="*/ 1605 w 1614"/>
                <a:gd name="T35" fmla="*/ 206 h 339"/>
                <a:gd name="T36" fmla="*/ 1612 w 1614"/>
                <a:gd name="T37" fmla="*/ 225 h 339"/>
                <a:gd name="T38" fmla="*/ 1614 w 1614"/>
                <a:gd name="T39" fmla="*/ 246 h 339"/>
                <a:gd name="T40" fmla="*/ 1611 w 1614"/>
                <a:gd name="T41" fmla="*/ 267 h 339"/>
                <a:gd name="T42" fmla="*/ 1605 w 1614"/>
                <a:gd name="T43" fmla="*/ 286 h 339"/>
                <a:gd name="T44" fmla="*/ 1594 w 1614"/>
                <a:gd name="T45" fmla="*/ 304 h 339"/>
                <a:gd name="T46" fmla="*/ 1580 w 1614"/>
                <a:gd name="T47" fmla="*/ 319 h 339"/>
                <a:gd name="T48" fmla="*/ 1562 w 1614"/>
                <a:gd name="T49" fmla="*/ 329 h 339"/>
                <a:gd name="T50" fmla="*/ 1542 w 1614"/>
                <a:gd name="T51" fmla="*/ 336 h 339"/>
                <a:gd name="T52" fmla="*/ 1521 w 1614"/>
                <a:gd name="T53" fmla="*/ 339 h 339"/>
                <a:gd name="T54" fmla="*/ 92 w 1614"/>
                <a:gd name="T55" fmla="*/ 339 h 339"/>
                <a:gd name="T56" fmla="*/ 71 w 1614"/>
                <a:gd name="T57" fmla="*/ 336 h 339"/>
                <a:gd name="T58" fmla="*/ 52 w 1614"/>
                <a:gd name="T59" fmla="*/ 329 h 339"/>
                <a:gd name="T60" fmla="*/ 34 w 1614"/>
                <a:gd name="T61" fmla="*/ 319 h 339"/>
                <a:gd name="T62" fmla="*/ 20 w 1614"/>
                <a:gd name="T63" fmla="*/ 305 h 339"/>
                <a:gd name="T64" fmla="*/ 9 w 1614"/>
                <a:gd name="T65" fmla="*/ 287 h 339"/>
                <a:gd name="T66" fmla="*/ 2 w 1614"/>
                <a:gd name="T67" fmla="*/ 267 h 339"/>
                <a:gd name="T68" fmla="*/ 0 w 1614"/>
                <a:gd name="T69" fmla="*/ 246 h 339"/>
                <a:gd name="T70" fmla="*/ 2 w 1614"/>
                <a:gd name="T71" fmla="*/ 225 h 339"/>
                <a:gd name="T72" fmla="*/ 9 w 1614"/>
                <a:gd name="T73" fmla="*/ 206 h 339"/>
                <a:gd name="T74" fmla="*/ 20 w 1614"/>
                <a:gd name="T75" fmla="*/ 188 h 339"/>
                <a:gd name="T76" fmla="*/ 34 w 1614"/>
                <a:gd name="T77" fmla="*/ 174 h 339"/>
                <a:gd name="T78" fmla="*/ 52 w 1614"/>
                <a:gd name="T79" fmla="*/ 163 h 339"/>
                <a:gd name="T80" fmla="*/ 71 w 1614"/>
                <a:gd name="T81" fmla="*/ 156 h 339"/>
                <a:gd name="T82" fmla="*/ 92 w 1614"/>
                <a:gd name="T83" fmla="*/ 154 h 339"/>
                <a:gd name="T84" fmla="*/ 82 w 1614"/>
                <a:gd name="T85" fmla="*/ 154 h 339"/>
                <a:gd name="T86" fmla="*/ 130 w 1614"/>
                <a:gd name="T87" fmla="*/ 146 h 339"/>
                <a:gd name="T88" fmla="*/ 172 w 1614"/>
                <a:gd name="T89" fmla="*/ 136 h 339"/>
                <a:gd name="T90" fmla="*/ 211 w 1614"/>
                <a:gd name="T91" fmla="*/ 124 h 339"/>
                <a:gd name="T92" fmla="*/ 245 w 1614"/>
                <a:gd name="T93" fmla="*/ 110 h 339"/>
                <a:gd name="T94" fmla="*/ 277 w 1614"/>
                <a:gd name="T95" fmla="*/ 94 h 339"/>
                <a:gd name="T96" fmla="*/ 304 w 1614"/>
                <a:gd name="T97" fmla="*/ 77 h 339"/>
                <a:gd name="T98" fmla="*/ 328 w 1614"/>
                <a:gd name="T99" fmla="*/ 59 h 339"/>
                <a:gd name="T100" fmla="*/ 349 w 1614"/>
                <a:gd name="T101" fmla="*/ 40 h 339"/>
                <a:gd name="T102" fmla="*/ 367 w 1614"/>
                <a:gd name="T103" fmla="*/ 21 h 339"/>
                <a:gd name="T104" fmla="*/ 382 w 1614"/>
                <a:gd name="T105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14" h="339">
                  <a:moveTo>
                    <a:pt x="382" y="0"/>
                  </a:moveTo>
                  <a:lnTo>
                    <a:pt x="1237" y="0"/>
                  </a:lnTo>
                  <a:lnTo>
                    <a:pt x="1252" y="21"/>
                  </a:lnTo>
                  <a:lnTo>
                    <a:pt x="1270" y="40"/>
                  </a:lnTo>
                  <a:lnTo>
                    <a:pt x="1291" y="59"/>
                  </a:lnTo>
                  <a:lnTo>
                    <a:pt x="1315" y="77"/>
                  </a:lnTo>
                  <a:lnTo>
                    <a:pt x="1342" y="94"/>
                  </a:lnTo>
                  <a:lnTo>
                    <a:pt x="1374" y="110"/>
                  </a:lnTo>
                  <a:lnTo>
                    <a:pt x="1408" y="124"/>
                  </a:lnTo>
                  <a:lnTo>
                    <a:pt x="1447" y="136"/>
                  </a:lnTo>
                  <a:lnTo>
                    <a:pt x="1489" y="146"/>
                  </a:lnTo>
                  <a:lnTo>
                    <a:pt x="1537" y="154"/>
                  </a:lnTo>
                  <a:lnTo>
                    <a:pt x="1521" y="154"/>
                  </a:lnTo>
                  <a:lnTo>
                    <a:pt x="1542" y="156"/>
                  </a:lnTo>
                  <a:lnTo>
                    <a:pt x="1562" y="163"/>
                  </a:lnTo>
                  <a:lnTo>
                    <a:pt x="1580" y="174"/>
                  </a:lnTo>
                  <a:lnTo>
                    <a:pt x="1594" y="188"/>
                  </a:lnTo>
                  <a:lnTo>
                    <a:pt x="1605" y="206"/>
                  </a:lnTo>
                  <a:lnTo>
                    <a:pt x="1612" y="225"/>
                  </a:lnTo>
                  <a:lnTo>
                    <a:pt x="1614" y="246"/>
                  </a:lnTo>
                  <a:lnTo>
                    <a:pt x="1611" y="267"/>
                  </a:lnTo>
                  <a:lnTo>
                    <a:pt x="1605" y="286"/>
                  </a:lnTo>
                  <a:lnTo>
                    <a:pt x="1594" y="304"/>
                  </a:lnTo>
                  <a:lnTo>
                    <a:pt x="1580" y="319"/>
                  </a:lnTo>
                  <a:lnTo>
                    <a:pt x="1562" y="329"/>
                  </a:lnTo>
                  <a:lnTo>
                    <a:pt x="1542" y="336"/>
                  </a:lnTo>
                  <a:lnTo>
                    <a:pt x="1521" y="339"/>
                  </a:lnTo>
                  <a:lnTo>
                    <a:pt x="92" y="339"/>
                  </a:lnTo>
                  <a:lnTo>
                    <a:pt x="71" y="336"/>
                  </a:lnTo>
                  <a:lnTo>
                    <a:pt x="52" y="329"/>
                  </a:lnTo>
                  <a:lnTo>
                    <a:pt x="34" y="319"/>
                  </a:lnTo>
                  <a:lnTo>
                    <a:pt x="20" y="305"/>
                  </a:lnTo>
                  <a:lnTo>
                    <a:pt x="9" y="287"/>
                  </a:lnTo>
                  <a:lnTo>
                    <a:pt x="2" y="267"/>
                  </a:lnTo>
                  <a:lnTo>
                    <a:pt x="0" y="246"/>
                  </a:lnTo>
                  <a:lnTo>
                    <a:pt x="2" y="225"/>
                  </a:lnTo>
                  <a:lnTo>
                    <a:pt x="9" y="206"/>
                  </a:lnTo>
                  <a:lnTo>
                    <a:pt x="20" y="188"/>
                  </a:lnTo>
                  <a:lnTo>
                    <a:pt x="34" y="174"/>
                  </a:lnTo>
                  <a:lnTo>
                    <a:pt x="52" y="163"/>
                  </a:lnTo>
                  <a:lnTo>
                    <a:pt x="71" y="156"/>
                  </a:lnTo>
                  <a:lnTo>
                    <a:pt x="92" y="154"/>
                  </a:lnTo>
                  <a:lnTo>
                    <a:pt x="82" y="154"/>
                  </a:lnTo>
                  <a:lnTo>
                    <a:pt x="130" y="146"/>
                  </a:lnTo>
                  <a:lnTo>
                    <a:pt x="172" y="136"/>
                  </a:lnTo>
                  <a:lnTo>
                    <a:pt x="211" y="124"/>
                  </a:lnTo>
                  <a:lnTo>
                    <a:pt x="245" y="110"/>
                  </a:lnTo>
                  <a:lnTo>
                    <a:pt x="277" y="94"/>
                  </a:lnTo>
                  <a:lnTo>
                    <a:pt x="304" y="77"/>
                  </a:lnTo>
                  <a:lnTo>
                    <a:pt x="328" y="59"/>
                  </a:lnTo>
                  <a:lnTo>
                    <a:pt x="349" y="40"/>
                  </a:lnTo>
                  <a:lnTo>
                    <a:pt x="367" y="21"/>
                  </a:lnTo>
                  <a:lnTo>
                    <a:pt x="3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5"/>
            <p:cNvSpPr>
              <a:spLocks noEditPoints="1"/>
            </p:cNvSpPr>
            <p:nvPr/>
          </p:nvSpPr>
          <p:spPr bwMode="auto">
            <a:xfrm>
              <a:off x="6313" y="3937"/>
              <a:ext cx="239" cy="185"/>
            </a:xfrm>
            <a:custGeom>
              <a:avLst/>
              <a:gdLst>
                <a:gd name="T0" fmla="*/ 1514 w 3343"/>
                <a:gd name="T1" fmla="*/ 2271 h 2591"/>
                <a:gd name="T2" fmla="*/ 1487 w 3343"/>
                <a:gd name="T3" fmla="*/ 2290 h 2591"/>
                <a:gd name="T4" fmla="*/ 1476 w 3343"/>
                <a:gd name="T5" fmla="*/ 2321 h 2591"/>
                <a:gd name="T6" fmla="*/ 1479 w 3343"/>
                <a:gd name="T7" fmla="*/ 2375 h 2591"/>
                <a:gd name="T8" fmla="*/ 1499 w 3343"/>
                <a:gd name="T9" fmla="*/ 2401 h 2591"/>
                <a:gd name="T10" fmla="*/ 1530 w 3343"/>
                <a:gd name="T11" fmla="*/ 2412 h 2591"/>
                <a:gd name="T12" fmla="*/ 1829 w 3343"/>
                <a:gd name="T13" fmla="*/ 2409 h 2591"/>
                <a:gd name="T14" fmla="*/ 1856 w 3343"/>
                <a:gd name="T15" fmla="*/ 2390 h 2591"/>
                <a:gd name="T16" fmla="*/ 1866 w 3343"/>
                <a:gd name="T17" fmla="*/ 2358 h 2591"/>
                <a:gd name="T18" fmla="*/ 1863 w 3343"/>
                <a:gd name="T19" fmla="*/ 2304 h 2591"/>
                <a:gd name="T20" fmla="*/ 1843 w 3343"/>
                <a:gd name="T21" fmla="*/ 2278 h 2591"/>
                <a:gd name="T22" fmla="*/ 1812 w 3343"/>
                <a:gd name="T23" fmla="*/ 2267 h 2591"/>
                <a:gd name="T24" fmla="*/ 243 w 3343"/>
                <a:gd name="T25" fmla="*/ 199 h 2591"/>
                <a:gd name="T26" fmla="*/ 218 w 3343"/>
                <a:gd name="T27" fmla="*/ 207 h 2591"/>
                <a:gd name="T28" fmla="*/ 203 w 3343"/>
                <a:gd name="T29" fmla="*/ 228 h 2591"/>
                <a:gd name="T30" fmla="*/ 200 w 3343"/>
                <a:gd name="T31" fmla="*/ 2028 h 2591"/>
                <a:gd name="T32" fmla="*/ 209 w 3343"/>
                <a:gd name="T33" fmla="*/ 2053 h 2591"/>
                <a:gd name="T34" fmla="*/ 229 w 3343"/>
                <a:gd name="T35" fmla="*/ 2068 h 2591"/>
                <a:gd name="T36" fmla="*/ 3100 w 3343"/>
                <a:gd name="T37" fmla="*/ 2070 h 2591"/>
                <a:gd name="T38" fmla="*/ 3125 w 3343"/>
                <a:gd name="T39" fmla="*/ 2062 h 2591"/>
                <a:gd name="T40" fmla="*/ 3140 w 3343"/>
                <a:gd name="T41" fmla="*/ 2042 h 2591"/>
                <a:gd name="T42" fmla="*/ 3142 w 3343"/>
                <a:gd name="T43" fmla="*/ 242 h 2591"/>
                <a:gd name="T44" fmla="*/ 3134 w 3343"/>
                <a:gd name="T45" fmla="*/ 217 h 2591"/>
                <a:gd name="T46" fmla="*/ 3113 w 3343"/>
                <a:gd name="T47" fmla="*/ 201 h 2591"/>
                <a:gd name="T48" fmla="*/ 243 w 3343"/>
                <a:gd name="T49" fmla="*/ 199 h 2591"/>
                <a:gd name="T50" fmla="*/ 3100 w 3343"/>
                <a:gd name="T51" fmla="*/ 0 h 2591"/>
                <a:gd name="T52" fmla="*/ 3177 w 3343"/>
                <a:gd name="T53" fmla="*/ 12 h 2591"/>
                <a:gd name="T54" fmla="*/ 3244 w 3343"/>
                <a:gd name="T55" fmla="*/ 47 h 2591"/>
                <a:gd name="T56" fmla="*/ 3296 w 3343"/>
                <a:gd name="T57" fmla="*/ 99 h 2591"/>
                <a:gd name="T58" fmla="*/ 3331 w 3343"/>
                <a:gd name="T59" fmla="*/ 166 h 2591"/>
                <a:gd name="T60" fmla="*/ 3343 w 3343"/>
                <a:gd name="T61" fmla="*/ 242 h 2591"/>
                <a:gd name="T62" fmla="*/ 3342 w 3343"/>
                <a:gd name="T63" fmla="*/ 2386 h 2591"/>
                <a:gd name="T64" fmla="*/ 3329 w 3343"/>
                <a:gd name="T65" fmla="*/ 2450 h 2591"/>
                <a:gd name="T66" fmla="*/ 3298 w 3343"/>
                <a:gd name="T67" fmla="*/ 2507 h 2591"/>
                <a:gd name="T68" fmla="*/ 3252 w 3343"/>
                <a:gd name="T69" fmla="*/ 2551 h 2591"/>
                <a:gd name="T70" fmla="*/ 3194 w 3343"/>
                <a:gd name="T71" fmla="*/ 2581 h 2591"/>
                <a:gd name="T72" fmla="*/ 3128 w 3343"/>
                <a:gd name="T73" fmla="*/ 2591 h 2591"/>
                <a:gd name="T74" fmla="*/ 180 w 3343"/>
                <a:gd name="T75" fmla="*/ 2588 h 2591"/>
                <a:gd name="T76" fmla="*/ 118 w 3343"/>
                <a:gd name="T77" fmla="*/ 2568 h 2591"/>
                <a:gd name="T78" fmla="*/ 65 w 3343"/>
                <a:gd name="T79" fmla="*/ 2531 h 2591"/>
                <a:gd name="T80" fmla="*/ 26 w 3343"/>
                <a:gd name="T81" fmla="*/ 2480 h 2591"/>
                <a:gd name="T82" fmla="*/ 4 w 3343"/>
                <a:gd name="T83" fmla="*/ 2419 h 2591"/>
                <a:gd name="T84" fmla="*/ 0 w 3343"/>
                <a:gd name="T85" fmla="*/ 242 h 2591"/>
                <a:gd name="T86" fmla="*/ 12 w 3343"/>
                <a:gd name="T87" fmla="*/ 166 h 2591"/>
                <a:gd name="T88" fmla="*/ 47 w 3343"/>
                <a:gd name="T89" fmla="*/ 99 h 2591"/>
                <a:gd name="T90" fmla="*/ 99 w 3343"/>
                <a:gd name="T91" fmla="*/ 47 h 2591"/>
                <a:gd name="T92" fmla="*/ 166 w 3343"/>
                <a:gd name="T93" fmla="*/ 12 h 2591"/>
                <a:gd name="T94" fmla="*/ 243 w 3343"/>
                <a:gd name="T95" fmla="*/ 0 h 2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343" h="2591">
                  <a:moveTo>
                    <a:pt x="1530" y="2267"/>
                  </a:moveTo>
                  <a:lnTo>
                    <a:pt x="1514" y="2271"/>
                  </a:lnTo>
                  <a:lnTo>
                    <a:pt x="1499" y="2278"/>
                  </a:lnTo>
                  <a:lnTo>
                    <a:pt x="1487" y="2290"/>
                  </a:lnTo>
                  <a:lnTo>
                    <a:pt x="1479" y="2304"/>
                  </a:lnTo>
                  <a:lnTo>
                    <a:pt x="1476" y="2321"/>
                  </a:lnTo>
                  <a:lnTo>
                    <a:pt x="1476" y="2358"/>
                  </a:lnTo>
                  <a:lnTo>
                    <a:pt x="1479" y="2375"/>
                  </a:lnTo>
                  <a:lnTo>
                    <a:pt x="1487" y="2390"/>
                  </a:lnTo>
                  <a:lnTo>
                    <a:pt x="1499" y="2401"/>
                  </a:lnTo>
                  <a:lnTo>
                    <a:pt x="1514" y="2409"/>
                  </a:lnTo>
                  <a:lnTo>
                    <a:pt x="1530" y="2412"/>
                  </a:lnTo>
                  <a:lnTo>
                    <a:pt x="1812" y="2412"/>
                  </a:lnTo>
                  <a:lnTo>
                    <a:pt x="1829" y="2409"/>
                  </a:lnTo>
                  <a:lnTo>
                    <a:pt x="1843" y="2401"/>
                  </a:lnTo>
                  <a:lnTo>
                    <a:pt x="1856" y="2390"/>
                  </a:lnTo>
                  <a:lnTo>
                    <a:pt x="1863" y="2375"/>
                  </a:lnTo>
                  <a:lnTo>
                    <a:pt x="1866" y="2358"/>
                  </a:lnTo>
                  <a:lnTo>
                    <a:pt x="1866" y="2321"/>
                  </a:lnTo>
                  <a:lnTo>
                    <a:pt x="1863" y="2304"/>
                  </a:lnTo>
                  <a:lnTo>
                    <a:pt x="1856" y="2290"/>
                  </a:lnTo>
                  <a:lnTo>
                    <a:pt x="1843" y="2278"/>
                  </a:lnTo>
                  <a:lnTo>
                    <a:pt x="1829" y="2271"/>
                  </a:lnTo>
                  <a:lnTo>
                    <a:pt x="1812" y="2267"/>
                  </a:lnTo>
                  <a:lnTo>
                    <a:pt x="1530" y="2267"/>
                  </a:lnTo>
                  <a:close/>
                  <a:moveTo>
                    <a:pt x="243" y="199"/>
                  </a:moveTo>
                  <a:lnTo>
                    <a:pt x="229" y="201"/>
                  </a:lnTo>
                  <a:lnTo>
                    <a:pt x="218" y="207"/>
                  </a:lnTo>
                  <a:lnTo>
                    <a:pt x="209" y="217"/>
                  </a:lnTo>
                  <a:lnTo>
                    <a:pt x="203" y="228"/>
                  </a:lnTo>
                  <a:lnTo>
                    <a:pt x="200" y="242"/>
                  </a:lnTo>
                  <a:lnTo>
                    <a:pt x="200" y="2028"/>
                  </a:lnTo>
                  <a:lnTo>
                    <a:pt x="203" y="2042"/>
                  </a:lnTo>
                  <a:lnTo>
                    <a:pt x="209" y="2053"/>
                  </a:lnTo>
                  <a:lnTo>
                    <a:pt x="218" y="2062"/>
                  </a:lnTo>
                  <a:lnTo>
                    <a:pt x="229" y="2068"/>
                  </a:lnTo>
                  <a:lnTo>
                    <a:pt x="243" y="2070"/>
                  </a:lnTo>
                  <a:lnTo>
                    <a:pt x="3100" y="2070"/>
                  </a:lnTo>
                  <a:lnTo>
                    <a:pt x="3114" y="2068"/>
                  </a:lnTo>
                  <a:lnTo>
                    <a:pt x="3125" y="2062"/>
                  </a:lnTo>
                  <a:lnTo>
                    <a:pt x="3134" y="2053"/>
                  </a:lnTo>
                  <a:lnTo>
                    <a:pt x="3140" y="2042"/>
                  </a:lnTo>
                  <a:lnTo>
                    <a:pt x="3142" y="2028"/>
                  </a:lnTo>
                  <a:lnTo>
                    <a:pt x="3142" y="242"/>
                  </a:lnTo>
                  <a:lnTo>
                    <a:pt x="3140" y="228"/>
                  </a:lnTo>
                  <a:lnTo>
                    <a:pt x="3134" y="217"/>
                  </a:lnTo>
                  <a:lnTo>
                    <a:pt x="3124" y="207"/>
                  </a:lnTo>
                  <a:lnTo>
                    <a:pt x="3113" y="201"/>
                  </a:lnTo>
                  <a:lnTo>
                    <a:pt x="3100" y="199"/>
                  </a:lnTo>
                  <a:lnTo>
                    <a:pt x="243" y="199"/>
                  </a:lnTo>
                  <a:close/>
                  <a:moveTo>
                    <a:pt x="243" y="0"/>
                  </a:moveTo>
                  <a:lnTo>
                    <a:pt x="3100" y="0"/>
                  </a:lnTo>
                  <a:lnTo>
                    <a:pt x="3139" y="3"/>
                  </a:lnTo>
                  <a:lnTo>
                    <a:pt x="3177" y="12"/>
                  </a:lnTo>
                  <a:lnTo>
                    <a:pt x="3211" y="27"/>
                  </a:lnTo>
                  <a:lnTo>
                    <a:pt x="3244" y="47"/>
                  </a:lnTo>
                  <a:lnTo>
                    <a:pt x="3272" y="71"/>
                  </a:lnTo>
                  <a:lnTo>
                    <a:pt x="3296" y="99"/>
                  </a:lnTo>
                  <a:lnTo>
                    <a:pt x="3316" y="130"/>
                  </a:lnTo>
                  <a:lnTo>
                    <a:pt x="3331" y="166"/>
                  </a:lnTo>
                  <a:lnTo>
                    <a:pt x="3340" y="203"/>
                  </a:lnTo>
                  <a:lnTo>
                    <a:pt x="3343" y="242"/>
                  </a:lnTo>
                  <a:lnTo>
                    <a:pt x="3343" y="1986"/>
                  </a:lnTo>
                  <a:lnTo>
                    <a:pt x="3342" y="2386"/>
                  </a:lnTo>
                  <a:lnTo>
                    <a:pt x="3338" y="2419"/>
                  </a:lnTo>
                  <a:lnTo>
                    <a:pt x="3329" y="2450"/>
                  </a:lnTo>
                  <a:lnTo>
                    <a:pt x="3316" y="2480"/>
                  </a:lnTo>
                  <a:lnTo>
                    <a:pt x="3298" y="2507"/>
                  </a:lnTo>
                  <a:lnTo>
                    <a:pt x="3277" y="2531"/>
                  </a:lnTo>
                  <a:lnTo>
                    <a:pt x="3252" y="2551"/>
                  </a:lnTo>
                  <a:lnTo>
                    <a:pt x="3224" y="2568"/>
                  </a:lnTo>
                  <a:lnTo>
                    <a:pt x="3194" y="2581"/>
                  </a:lnTo>
                  <a:lnTo>
                    <a:pt x="3162" y="2588"/>
                  </a:lnTo>
                  <a:lnTo>
                    <a:pt x="3128" y="2591"/>
                  </a:lnTo>
                  <a:lnTo>
                    <a:pt x="214" y="2591"/>
                  </a:lnTo>
                  <a:lnTo>
                    <a:pt x="180" y="2588"/>
                  </a:lnTo>
                  <a:lnTo>
                    <a:pt x="148" y="2581"/>
                  </a:lnTo>
                  <a:lnTo>
                    <a:pt x="118" y="2568"/>
                  </a:lnTo>
                  <a:lnTo>
                    <a:pt x="90" y="2551"/>
                  </a:lnTo>
                  <a:lnTo>
                    <a:pt x="65" y="2531"/>
                  </a:lnTo>
                  <a:lnTo>
                    <a:pt x="44" y="2507"/>
                  </a:lnTo>
                  <a:lnTo>
                    <a:pt x="26" y="2480"/>
                  </a:lnTo>
                  <a:lnTo>
                    <a:pt x="13" y="2450"/>
                  </a:lnTo>
                  <a:lnTo>
                    <a:pt x="4" y="2419"/>
                  </a:lnTo>
                  <a:lnTo>
                    <a:pt x="0" y="2386"/>
                  </a:lnTo>
                  <a:lnTo>
                    <a:pt x="0" y="242"/>
                  </a:lnTo>
                  <a:lnTo>
                    <a:pt x="3" y="203"/>
                  </a:lnTo>
                  <a:lnTo>
                    <a:pt x="12" y="166"/>
                  </a:lnTo>
                  <a:lnTo>
                    <a:pt x="27" y="130"/>
                  </a:lnTo>
                  <a:lnTo>
                    <a:pt x="47" y="99"/>
                  </a:lnTo>
                  <a:lnTo>
                    <a:pt x="71" y="71"/>
                  </a:lnTo>
                  <a:lnTo>
                    <a:pt x="99" y="47"/>
                  </a:lnTo>
                  <a:lnTo>
                    <a:pt x="131" y="27"/>
                  </a:lnTo>
                  <a:lnTo>
                    <a:pt x="166" y="12"/>
                  </a:lnTo>
                  <a:lnTo>
                    <a:pt x="204" y="3"/>
                  </a:lnTo>
                  <a:lnTo>
                    <a:pt x="2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76"/>
            <p:cNvSpPr>
              <a:spLocks/>
            </p:cNvSpPr>
            <p:nvPr/>
          </p:nvSpPr>
          <p:spPr bwMode="auto">
            <a:xfrm>
              <a:off x="6482" y="4006"/>
              <a:ext cx="8" cy="7"/>
            </a:xfrm>
            <a:custGeom>
              <a:avLst/>
              <a:gdLst>
                <a:gd name="T0" fmla="*/ 103 w 110"/>
                <a:gd name="T1" fmla="*/ 0 h 102"/>
                <a:gd name="T2" fmla="*/ 108 w 110"/>
                <a:gd name="T3" fmla="*/ 49 h 102"/>
                <a:gd name="T4" fmla="*/ 110 w 110"/>
                <a:gd name="T5" fmla="*/ 99 h 102"/>
                <a:gd name="T6" fmla="*/ 107 w 110"/>
                <a:gd name="T7" fmla="*/ 102 h 102"/>
                <a:gd name="T8" fmla="*/ 0 w 110"/>
                <a:gd name="T9" fmla="*/ 102 h 102"/>
                <a:gd name="T10" fmla="*/ 103 w 110"/>
                <a:gd name="T1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102">
                  <a:moveTo>
                    <a:pt x="103" y="0"/>
                  </a:moveTo>
                  <a:lnTo>
                    <a:pt x="108" y="49"/>
                  </a:lnTo>
                  <a:lnTo>
                    <a:pt x="110" y="99"/>
                  </a:lnTo>
                  <a:lnTo>
                    <a:pt x="107" y="102"/>
                  </a:lnTo>
                  <a:lnTo>
                    <a:pt x="0" y="102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7"/>
            <p:cNvSpPr>
              <a:spLocks/>
            </p:cNvSpPr>
            <p:nvPr/>
          </p:nvSpPr>
          <p:spPr bwMode="auto">
            <a:xfrm>
              <a:off x="6440" y="3970"/>
              <a:ext cx="29" cy="32"/>
            </a:xfrm>
            <a:custGeom>
              <a:avLst/>
              <a:gdLst>
                <a:gd name="T0" fmla="*/ 341 w 406"/>
                <a:gd name="T1" fmla="*/ 0 h 446"/>
                <a:gd name="T2" fmla="*/ 374 w 406"/>
                <a:gd name="T3" fmla="*/ 20 h 446"/>
                <a:gd name="T4" fmla="*/ 406 w 406"/>
                <a:gd name="T5" fmla="*/ 42 h 446"/>
                <a:gd name="T6" fmla="*/ 0 w 406"/>
                <a:gd name="T7" fmla="*/ 446 h 446"/>
                <a:gd name="T8" fmla="*/ 0 w 406"/>
                <a:gd name="T9" fmla="*/ 339 h 446"/>
                <a:gd name="T10" fmla="*/ 341 w 406"/>
                <a:gd name="T11" fmla="*/ 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6" h="446">
                  <a:moveTo>
                    <a:pt x="341" y="0"/>
                  </a:moveTo>
                  <a:lnTo>
                    <a:pt x="374" y="20"/>
                  </a:lnTo>
                  <a:lnTo>
                    <a:pt x="406" y="42"/>
                  </a:lnTo>
                  <a:lnTo>
                    <a:pt x="0" y="446"/>
                  </a:lnTo>
                  <a:lnTo>
                    <a:pt x="0" y="339"/>
                  </a:lnTo>
                  <a:lnTo>
                    <a:pt x="3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8"/>
            <p:cNvSpPr>
              <a:spLocks/>
            </p:cNvSpPr>
            <p:nvPr/>
          </p:nvSpPr>
          <p:spPr bwMode="auto">
            <a:xfrm>
              <a:off x="6440" y="3965"/>
              <a:ext cx="19" cy="22"/>
            </a:xfrm>
            <a:custGeom>
              <a:avLst/>
              <a:gdLst>
                <a:gd name="T0" fmla="*/ 190 w 269"/>
                <a:gd name="T1" fmla="*/ 0 h 296"/>
                <a:gd name="T2" fmla="*/ 230 w 269"/>
                <a:gd name="T3" fmla="*/ 13 h 296"/>
                <a:gd name="T4" fmla="*/ 269 w 269"/>
                <a:gd name="T5" fmla="*/ 28 h 296"/>
                <a:gd name="T6" fmla="*/ 0 w 269"/>
                <a:gd name="T7" fmla="*/ 296 h 296"/>
                <a:gd name="T8" fmla="*/ 0 w 269"/>
                <a:gd name="T9" fmla="*/ 189 h 296"/>
                <a:gd name="T10" fmla="*/ 190 w 269"/>
                <a:gd name="T11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9" h="296">
                  <a:moveTo>
                    <a:pt x="190" y="0"/>
                  </a:moveTo>
                  <a:lnTo>
                    <a:pt x="230" y="13"/>
                  </a:lnTo>
                  <a:lnTo>
                    <a:pt x="269" y="28"/>
                  </a:lnTo>
                  <a:lnTo>
                    <a:pt x="0" y="296"/>
                  </a:lnTo>
                  <a:lnTo>
                    <a:pt x="0" y="189"/>
                  </a:lnTo>
                  <a:lnTo>
                    <a:pt x="1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9"/>
            <p:cNvSpPr>
              <a:spLocks/>
            </p:cNvSpPr>
            <p:nvPr/>
          </p:nvSpPr>
          <p:spPr bwMode="auto">
            <a:xfrm>
              <a:off x="6440" y="3964"/>
              <a:ext cx="7" cy="7"/>
            </a:xfrm>
            <a:custGeom>
              <a:avLst/>
              <a:gdLst>
                <a:gd name="T0" fmla="*/ 2 w 102"/>
                <a:gd name="T1" fmla="*/ 0 h 108"/>
                <a:gd name="T2" fmla="*/ 52 w 102"/>
                <a:gd name="T3" fmla="*/ 2 h 108"/>
                <a:gd name="T4" fmla="*/ 102 w 102"/>
                <a:gd name="T5" fmla="*/ 7 h 108"/>
                <a:gd name="T6" fmla="*/ 0 w 102"/>
                <a:gd name="T7" fmla="*/ 108 h 108"/>
                <a:gd name="T8" fmla="*/ 0 w 102"/>
                <a:gd name="T9" fmla="*/ 1 h 108"/>
                <a:gd name="T10" fmla="*/ 2 w 102"/>
                <a:gd name="T1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108">
                  <a:moveTo>
                    <a:pt x="2" y="0"/>
                  </a:moveTo>
                  <a:lnTo>
                    <a:pt x="52" y="2"/>
                  </a:lnTo>
                  <a:lnTo>
                    <a:pt x="102" y="7"/>
                  </a:lnTo>
                  <a:lnTo>
                    <a:pt x="0" y="108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80"/>
            <p:cNvSpPr>
              <a:spLocks/>
            </p:cNvSpPr>
            <p:nvPr/>
          </p:nvSpPr>
          <p:spPr bwMode="auto">
            <a:xfrm>
              <a:off x="6452" y="3984"/>
              <a:ext cx="32" cy="29"/>
            </a:xfrm>
            <a:custGeom>
              <a:avLst/>
              <a:gdLst>
                <a:gd name="T0" fmla="*/ 407 w 449"/>
                <a:gd name="T1" fmla="*/ 0 h 405"/>
                <a:gd name="T2" fmla="*/ 430 w 449"/>
                <a:gd name="T3" fmla="*/ 32 h 405"/>
                <a:gd name="T4" fmla="*/ 449 w 449"/>
                <a:gd name="T5" fmla="*/ 65 h 405"/>
                <a:gd name="T6" fmla="*/ 107 w 449"/>
                <a:gd name="T7" fmla="*/ 405 h 405"/>
                <a:gd name="T8" fmla="*/ 0 w 449"/>
                <a:gd name="T9" fmla="*/ 405 h 405"/>
                <a:gd name="T10" fmla="*/ 407 w 449"/>
                <a:gd name="T11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9" h="405">
                  <a:moveTo>
                    <a:pt x="407" y="0"/>
                  </a:moveTo>
                  <a:lnTo>
                    <a:pt x="430" y="32"/>
                  </a:lnTo>
                  <a:lnTo>
                    <a:pt x="449" y="65"/>
                  </a:lnTo>
                  <a:lnTo>
                    <a:pt x="107" y="405"/>
                  </a:lnTo>
                  <a:lnTo>
                    <a:pt x="0" y="405"/>
                  </a:lnTo>
                  <a:lnTo>
                    <a:pt x="4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81"/>
            <p:cNvSpPr>
              <a:spLocks/>
            </p:cNvSpPr>
            <p:nvPr/>
          </p:nvSpPr>
          <p:spPr bwMode="auto">
            <a:xfrm>
              <a:off x="6440" y="3976"/>
              <a:ext cx="37" cy="37"/>
            </a:xfrm>
            <a:custGeom>
              <a:avLst/>
              <a:gdLst>
                <a:gd name="T0" fmla="*/ 466 w 520"/>
                <a:gd name="T1" fmla="*/ 0 h 518"/>
                <a:gd name="T2" fmla="*/ 494 w 520"/>
                <a:gd name="T3" fmla="*/ 26 h 518"/>
                <a:gd name="T4" fmla="*/ 520 w 520"/>
                <a:gd name="T5" fmla="*/ 53 h 518"/>
                <a:gd name="T6" fmla="*/ 53 w 520"/>
                <a:gd name="T7" fmla="*/ 518 h 518"/>
                <a:gd name="T8" fmla="*/ 0 w 520"/>
                <a:gd name="T9" fmla="*/ 518 h 518"/>
                <a:gd name="T10" fmla="*/ 0 w 520"/>
                <a:gd name="T11" fmla="*/ 463 h 518"/>
                <a:gd name="T12" fmla="*/ 466 w 520"/>
                <a:gd name="T13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0" h="518">
                  <a:moveTo>
                    <a:pt x="466" y="0"/>
                  </a:moveTo>
                  <a:lnTo>
                    <a:pt x="494" y="26"/>
                  </a:lnTo>
                  <a:lnTo>
                    <a:pt x="520" y="53"/>
                  </a:lnTo>
                  <a:lnTo>
                    <a:pt x="53" y="518"/>
                  </a:lnTo>
                  <a:lnTo>
                    <a:pt x="0" y="518"/>
                  </a:lnTo>
                  <a:lnTo>
                    <a:pt x="0" y="463"/>
                  </a:lnTo>
                  <a:lnTo>
                    <a:pt x="4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82"/>
            <p:cNvSpPr>
              <a:spLocks/>
            </p:cNvSpPr>
            <p:nvPr/>
          </p:nvSpPr>
          <p:spPr bwMode="auto">
            <a:xfrm>
              <a:off x="6467" y="3994"/>
              <a:ext cx="21" cy="19"/>
            </a:xfrm>
            <a:custGeom>
              <a:avLst/>
              <a:gdLst>
                <a:gd name="T0" fmla="*/ 269 w 297"/>
                <a:gd name="T1" fmla="*/ 0 h 269"/>
                <a:gd name="T2" fmla="*/ 285 w 297"/>
                <a:gd name="T3" fmla="*/ 39 h 269"/>
                <a:gd name="T4" fmla="*/ 297 w 297"/>
                <a:gd name="T5" fmla="*/ 79 h 269"/>
                <a:gd name="T6" fmla="*/ 106 w 297"/>
                <a:gd name="T7" fmla="*/ 269 h 269"/>
                <a:gd name="T8" fmla="*/ 0 w 297"/>
                <a:gd name="T9" fmla="*/ 269 h 269"/>
                <a:gd name="T10" fmla="*/ 269 w 297"/>
                <a:gd name="T1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7" h="269">
                  <a:moveTo>
                    <a:pt x="269" y="0"/>
                  </a:moveTo>
                  <a:lnTo>
                    <a:pt x="285" y="39"/>
                  </a:lnTo>
                  <a:lnTo>
                    <a:pt x="297" y="79"/>
                  </a:lnTo>
                  <a:lnTo>
                    <a:pt x="106" y="269"/>
                  </a:lnTo>
                  <a:lnTo>
                    <a:pt x="0" y="269"/>
                  </a:lnTo>
                  <a:lnTo>
                    <a:pt x="2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83"/>
            <p:cNvSpPr>
              <a:spLocks/>
            </p:cNvSpPr>
            <p:nvPr/>
          </p:nvSpPr>
          <p:spPr bwMode="auto">
            <a:xfrm>
              <a:off x="6382" y="3972"/>
              <a:ext cx="100" cy="100"/>
            </a:xfrm>
            <a:custGeom>
              <a:avLst/>
              <a:gdLst>
                <a:gd name="T0" fmla="*/ 701 w 1401"/>
                <a:gd name="T1" fmla="*/ 0 h 1397"/>
                <a:gd name="T2" fmla="*/ 701 w 1401"/>
                <a:gd name="T3" fmla="*/ 698 h 1397"/>
                <a:gd name="T4" fmla="*/ 1401 w 1401"/>
                <a:gd name="T5" fmla="*/ 698 h 1397"/>
                <a:gd name="T6" fmla="*/ 1398 w 1401"/>
                <a:gd name="T7" fmla="*/ 766 h 1397"/>
                <a:gd name="T8" fmla="*/ 1388 w 1401"/>
                <a:gd name="T9" fmla="*/ 831 h 1397"/>
                <a:gd name="T10" fmla="*/ 1373 w 1401"/>
                <a:gd name="T11" fmla="*/ 894 h 1397"/>
                <a:gd name="T12" fmla="*/ 1352 w 1401"/>
                <a:gd name="T13" fmla="*/ 955 h 1397"/>
                <a:gd name="T14" fmla="*/ 1326 w 1401"/>
                <a:gd name="T15" fmla="*/ 1014 h 1397"/>
                <a:gd name="T16" fmla="*/ 1295 w 1401"/>
                <a:gd name="T17" fmla="*/ 1069 h 1397"/>
                <a:gd name="T18" fmla="*/ 1258 w 1401"/>
                <a:gd name="T19" fmla="*/ 1121 h 1397"/>
                <a:gd name="T20" fmla="*/ 1218 w 1401"/>
                <a:gd name="T21" fmla="*/ 1169 h 1397"/>
                <a:gd name="T22" fmla="*/ 1173 w 1401"/>
                <a:gd name="T23" fmla="*/ 1214 h 1397"/>
                <a:gd name="T24" fmla="*/ 1125 w 1401"/>
                <a:gd name="T25" fmla="*/ 1254 h 1397"/>
                <a:gd name="T26" fmla="*/ 1072 w 1401"/>
                <a:gd name="T27" fmla="*/ 1290 h 1397"/>
                <a:gd name="T28" fmla="*/ 1017 w 1401"/>
                <a:gd name="T29" fmla="*/ 1322 h 1397"/>
                <a:gd name="T30" fmla="*/ 958 w 1401"/>
                <a:gd name="T31" fmla="*/ 1348 h 1397"/>
                <a:gd name="T32" fmla="*/ 898 w 1401"/>
                <a:gd name="T33" fmla="*/ 1369 h 1397"/>
                <a:gd name="T34" fmla="*/ 834 w 1401"/>
                <a:gd name="T35" fmla="*/ 1384 h 1397"/>
                <a:gd name="T36" fmla="*/ 768 w 1401"/>
                <a:gd name="T37" fmla="*/ 1393 h 1397"/>
                <a:gd name="T38" fmla="*/ 701 w 1401"/>
                <a:gd name="T39" fmla="*/ 1397 h 1397"/>
                <a:gd name="T40" fmla="*/ 633 w 1401"/>
                <a:gd name="T41" fmla="*/ 1393 h 1397"/>
                <a:gd name="T42" fmla="*/ 568 w 1401"/>
                <a:gd name="T43" fmla="*/ 1384 h 1397"/>
                <a:gd name="T44" fmla="*/ 504 w 1401"/>
                <a:gd name="T45" fmla="*/ 1369 h 1397"/>
                <a:gd name="T46" fmla="*/ 443 w 1401"/>
                <a:gd name="T47" fmla="*/ 1348 h 1397"/>
                <a:gd name="T48" fmla="*/ 384 w 1401"/>
                <a:gd name="T49" fmla="*/ 1322 h 1397"/>
                <a:gd name="T50" fmla="*/ 329 w 1401"/>
                <a:gd name="T51" fmla="*/ 1290 h 1397"/>
                <a:gd name="T52" fmla="*/ 277 w 1401"/>
                <a:gd name="T53" fmla="*/ 1254 h 1397"/>
                <a:gd name="T54" fmla="*/ 228 w 1401"/>
                <a:gd name="T55" fmla="*/ 1214 h 1397"/>
                <a:gd name="T56" fmla="*/ 184 w 1401"/>
                <a:gd name="T57" fmla="*/ 1169 h 1397"/>
                <a:gd name="T58" fmla="*/ 143 w 1401"/>
                <a:gd name="T59" fmla="*/ 1121 h 1397"/>
                <a:gd name="T60" fmla="*/ 107 w 1401"/>
                <a:gd name="T61" fmla="*/ 1069 h 1397"/>
                <a:gd name="T62" fmla="*/ 75 w 1401"/>
                <a:gd name="T63" fmla="*/ 1014 h 1397"/>
                <a:gd name="T64" fmla="*/ 49 w 1401"/>
                <a:gd name="T65" fmla="*/ 955 h 1397"/>
                <a:gd name="T66" fmla="*/ 29 w 1401"/>
                <a:gd name="T67" fmla="*/ 894 h 1397"/>
                <a:gd name="T68" fmla="*/ 13 w 1401"/>
                <a:gd name="T69" fmla="*/ 831 h 1397"/>
                <a:gd name="T70" fmla="*/ 3 w 1401"/>
                <a:gd name="T71" fmla="*/ 766 h 1397"/>
                <a:gd name="T72" fmla="*/ 0 w 1401"/>
                <a:gd name="T73" fmla="*/ 698 h 1397"/>
                <a:gd name="T74" fmla="*/ 3 w 1401"/>
                <a:gd name="T75" fmla="*/ 632 h 1397"/>
                <a:gd name="T76" fmla="*/ 13 w 1401"/>
                <a:gd name="T77" fmla="*/ 566 h 1397"/>
                <a:gd name="T78" fmla="*/ 29 w 1401"/>
                <a:gd name="T79" fmla="*/ 502 h 1397"/>
                <a:gd name="T80" fmla="*/ 49 w 1401"/>
                <a:gd name="T81" fmla="*/ 442 h 1397"/>
                <a:gd name="T82" fmla="*/ 75 w 1401"/>
                <a:gd name="T83" fmla="*/ 383 h 1397"/>
                <a:gd name="T84" fmla="*/ 107 w 1401"/>
                <a:gd name="T85" fmla="*/ 328 h 1397"/>
                <a:gd name="T86" fmla="*/ 143 w 1401"/>
                <a:gd name="T87" fmla="*/ 276 h 1397"/>
                <a:gd name="T88" fmla="*/ 184 w 1401"/>
                <a:gd name="T89" fmla="*/ 227 h 1397"/>
                <a:gd name="T90" fmla="*/ 228 w 1401"/>
                <a:gd name="T91" fmla="*/ 183 h 1397"/>
                <a:gd name="T92" fmla="*/ 277 w 1401"/>
                <a:gd name="T93" fmla="*/ 143 h 1397"/>
                <a:gd name="T94" fmla="*/ 329 w 1401"/>
                <a:gd name="T95" fmla="*/ 107 h 1397"/>
                <a:gd name="T96" fmla="*/ 384 w 1401"/>
                <a:gd name="T97" fmla="*/ 76 h 1397"/>
                <a:gd name="T98" fmla="*/ 443 w 1401"/>
                <a:gd name="T99" fmla="*/ 50 h 1397"/>
                <a:gd name="T100" fmla="*/ 504 w 1401"/>
                <a:gd name="T101" fmla="*/ 28 h 1397"/>
                <a:gd name="T102" fmla="*/ 568 w 1401"/>
                <a:gd name="T103" fmla="*/ 13 h 1397"/>
                <a:gd name="T104" fmla="*/ 633 w 1401"/>
                <a:gd name="T105" fmla="*/ 4 h 1397"/>
                <a:gd name="T106" fmla="*/ 701 w 1401"/>
                <a:gd name="T107" fmla="*/ 0 h 1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01" h="1397">
                  <a:moveTo>
                    <a:pt x="701" y="0"/>
                  </a:moveTo>
                  <a:lnTo>
                    <a:pt x="701" y="698"/>
                  </a:lnTo>
                  <a:lnTo>
                    <a:pt x="1401" y="698"/>
                  </a:lnTo>
                  <a:lnTo>
                    <a:pt x="1398" y="766"/>
                  </a:lnTo>
                  <a:lnTo>
                    <a:pt x="1388" y="831"/>
                  </a:lnTo>
                  <a:lnTo>
                    <a:pt x="1373" y="894"/>
                  </a:lnTo>
                  <a:lnTo>
                    <a:pt x="1352" y="955"/>
                  </a:lnTo>
                  <a:lnTo>
                    <a:pt x="1326" y="1014"/>
                  </a:lnTo>
                  <a:lnTo>
                    <a:pt x="1295" y="1069"/>
                  </a:lnTo>
                  <a:lnTo>
                    <a:pt x="1258" y="1121"/>
                  </a:lnTo>
                  <a:lnTo>
                    <a:pt x="1218" y="1169"/>
                  </a:lnTo>
                  <a:lnTo>
                    <a:pt x="1173" y="1214"/>
                  </a:lnTo>
                  <a:lnTo>
                    <a:pt x="1125" y="1254"/>
                  </a:lnTo>
                  <a:lnTo>
                    <a:pt x="1072" y="1290"/>
                  </a:lnTo>
                  <a:lnTo>
                    <a:pt x="1017" y="1322"/>
                  </a:lnTo>
                  <a:lnTo>
                    <a:pt x="958" y="1348"/>
                  </a:lnTo>
                  <a:lnTo>
                    <a:pt x="898" y="1369"/>
                  </a:lnTo>
                  <a:lnTo>
                    <a:pt x="834" y="1384"/>
                  </a:lnTo>
                  <a:lnTo>
                    <a:pt x="768" y="1393"/>
                  </a:lnTo>
                  <a:lnTo>
                    <a:pt x="701" y="1397"/>
                  </a:lnTo>
                  <a:lnTo>
                    <a:pt x="633" y="1393"/>
                  </a:lnTo>
                  <a:lnTo>
                    <a:pt x="568" y="1384"/>
                  </a:lnTo>
                  <a:lnTo>
                    <a:pt x="504" y="1369"/>
                  </a:lnTo>
                  <a:lnTo>
                    <a:pt x="443" y="1348"/>
                  </a:lnTo>
                  <a:lnTo>
                    <a:pt x="384" y="1322"/>
                  </a:lnTo>
                  <a:lnTo>
                    <a:pt x="329" y="1290"/>
                  </a:lnTo>
                  <a:lnTo>
                    <a:pt x="277" y="1254"/>
                  </a:lnTo>
                  <a:lnTo>
                    <a:pt x="228" y="1214"/>
                  </a:lnTo>
                  <a:lnTo>
                    <a:pt x="184" y="1169"/>
                  </a:lnTo>
                  <a:lnTo>
                    <a:pt x="143" y="1121"/>
                  </a:lnTo>
                  <a:lnTo>
                    <a:pt x="107" y="1069"/>
                  </a:lnTo>
                  <a:lnTo>
                    <a:pt x="75" y="1014"/>
                  </a:lnTo>
                  <a:lnTo>
                    <a:pt x="49" y="955"/>
                  </a:lnTo>
                  <a:lnTo>
                    <a:pt x="29" y="894"/>
                  </a:lnTo>
                  <a:lnTo>
                    <a:pt x="13" y="831"/>
                  </a:lnTo>
                  <a:lnTo>
                    <a:pt x="3" y="766"/>
                  </a:lnTo>
                  <a:lnTo>
                    <a:pt x="0" y="698"/>
                  </a:lnTo>
                  <a:lnTo>
                    <a:pt x="3" y="632"/>
                  </a:lnTo>
                  <a:lnTo>
                    <a:pt x="13" y="566"/>
                  </a:lnTo>
                  <a:lnTo>
                    <a:pt x="29" y="502"/>
                  </a:lnTo>
                  <a:lnTo>
                    <a:pt x="49" y="442"/>
                  </a:lnTo>
                  <a:lnTo>
                    <a:pt x="75" y="383"/>
                  </a:lnTo>
                  <a:lnTo>
                    <a:pt x="107" y="328"/>
                  </a:lnTo>
                  <a:lnTo>
                    <a:pt x="143" y="276"/>
                  </a:lnTo>
                  <a:lnTo>
                    <a:pt x="184" y="227"/>
                  </a:lnTo>
                  <a:lnTo>
                    <a:pt x="228" y="183"/>
                  </a:lnTo>
                  <a:lnTo>
                    <a:pt x="277" y="143"/>
                  </a:lnTo>
                  <a:lnTo>
                    <a:pt x="329" y="107"/>
                  </a:lnTo>
                  <a:lnTo>
                    <a:pt x="384" y="76"/>
                  </a:lnTo>
                  <a:lnTo>
                    <a:pt x="443" y="50"/>
                  </a:lnTo>
                  <a:lnTo>
                    <a:pt x="504" y="28"/>
                  </a:lnTo>
                  <a:lnTo>
                    <a:pt x="568" y="13"/>
                  </a:lnTo>
                  <a:lnTo>
                    <a:pt x="633" y="4"/>
                  </a:lnTo>
                  <a:lnTo>
                    <a:pt x="7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Стрелка вниз 2"/>
          <p:cNvSpPr/>
          <p:nvPr/>
        </p:nvSpPr>
        <p:spPr>
          <a:xfrm>
            <a:off x="5694948" y="3612051"/>
            <a:ext cx="433136" cy="4993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93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34B3486D-044B-4ABC-AC17-AD2E7AAB0D6F}"/>
              </a:ext>
            </a:extLst>
          </p:cNvPr>
          <p:cNvSpPr/>
          <p:nvPr/>
        </p:nvSpPr>
        <p:spPr>
          <a:xfrm>
            <a:off x="2149642" y="0"/>
            <a:ext cx="10042358" cy="61247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600" b="1" dirty="0"/>
              <a:t> </a:t>
            </a:r>
            <a:r>
              <a:rPr lang="ru-RU" sz="2000" b="1" u="sng" dirty="0"/>
              <a:t>п</a:t>
            </a:r>
            <a:r>
              <a:rPr lang="en-US" sz="2000" b="1" u="sng" dirty="0"/>
              <a:t>. </a:t>
            </a:r>
            <a:r>
              <a:rPr lang="ru-RU" sz="2000" b="1" u="sng" dirty="0"/>
              <a:t>12. Договор заключается в простой письменной форме и содержит следующие сведения:</a:t>
            </a:r>
          </a:p>
          <a:p>
            <a:pPr algn="just"/>
            <a:r>
              <a:rPr lang="ru-RU" sz="1600" dirty="0"/>
              <a:t>а) полное наименование и фирменное наименование (при наличии) исполнителя - юридического лица; фамилия, имя, отчество (при наличии) исполнителя - индивидуального предпринимателя;</a:t>
            </a:r>
          </a:p>
          <a:p>
            <a:pPr algn="just"/>
            <a:r>
              <a:rPr lang="ru-RU" sz="1600" dirty="0"/>
              <a:t>б) место нахождения или место жительства исполнителя;</a:t>
            </a:r>
          </a:p>
          <a:p>
            <a:pPr algn="just"/>
            <a:r>
              <a:rPr lang="ru-RU" sz="1600" dirty="0"/>
              <a:t>в) наименование или фамилия, имя, отчество (при наличии) заказчика, телефон заказчика;</a:t>
            </a:r>
          </a:p>
          <a:p>
            <a:pPr algn="just"/>
            <a:r>
              <a:rPr lang="ru-RU" sz="1600" dirty="0"/>
              <a:t>г) место нахождения или место жительства заказчика;</a:t>
            </a:r>
          </a:p>
          <a:p>
            <a:pPr algn="just"/>
            <a:r>
              <a:rPr lang="ru-RU" sz="1600" dirty="0"/>
              <a:t>д) фамилия, имя, отчество (при наличии) представителя исполнителя и (или) заказчика, реквизиты документа, удостоверяющего полномочия представителя исполнителя и (или) заказчика;</a:t>
            </a:r>
          </a:p>
          <a:p>
            <a:pPr algn="just"/>
            <a:r>
              <a:rPr lang="ru-RU" sz="1600" dirty="0"/>
              <a:t>е) фамилия, имя, отчество (при наличии) </a:t>
            </a:r>
            <a:r>
              <a:rPr lang="ru-RU" sz="1600" dirty="0">
                <a:hlinkClick r:id="rId2"/>
              </a:rPr>
              <a:t>обучающегося</a:t>
            </a:r>
            <a:r>
              <a:rPr lang="ru-RU" sz="1600" dirty="0"/>
              <a:t>, его место жительства, телефон (указывается в случае оказания платных образовательных услуг в пользу обучающегося, не являющегося заказчиком по договору);</a:t>
            </a:r>
          </a:p>
          <a:p>
            <a:pPr algn="just"/>
            <a:r>
              <a:rPr lang="ru-RU" sz="1600" dirty="0"/>
              <a:t>ж) права, обязанности и ответственность исполнителя, заказчика и обучающегося;</a:t>
            </a:r>
          </a:p>
          <a:p>
            <a:pPr algn="just"/>
            <a:r>
              <a:rPr lang="ru-RU" sz="1600" dirty="0"/>
              <a:t>з) полная стоимость образовательных услуг, порядок их оплаты;</a:t>
            </a:r>
          </a:p>
          <a:p>
            <a:pPr algn="just"/>
            <a:r>
              <a:rPr lang="ru-RU" sz="1600" dirty="0"/>
              <a:t>и) сведения о лицензии на осуществление образовательной деятельности (наименование лицензирующего органа, номер и дата регистрации лицензии);</a:t>
            </a:r>
          </a:p>
          <a:p>
            <a:pPr algn="just"/>
            <a:r>
              <a:rPr lang="ru-RU" sz="1600" dirty="0"/>
              <a:t>к) вид, уровень и (или) направленность образовательной программы (часть образовательной программы определенного уровня, вида и (или) направленности);</a:t>
            </a:r>
          </a:p>
          <a:p>
            <a:pPr algn="just"/>
            <a:r>
              <a:rPr lang="ru-RU" sz="1600" dirty="0"/>
              <a:t>л) форма обучения;</a:t>
            </a:r>
          </a:p>
          <a:p>
            <a:pPr algn="just"/>
            <a:r>
              <a:rPr lang="ru-RU" sz="1600" dirty="0"/>
              <a:t>м) сроки освоения образовательной программы (продолжительность обучения);</a:t>
            </a:r>
          </a:p>
          <a:p>
            <a:pPr algn="just"/>
            <a:r>
              <a:rPr lang="ru-RU" sz="1600" dirty="0"/>
              <a:t>н) вид документа (при наличии), выдаваемого обучающемуся после успешного освоения им соответствующей образовательной программы (части образовательной программы);</a:t>
            </a:r>
          </a:p>
          <a:p>
            <a:pPr algn="just"/>
            <a:r>
              <a:rPr lang="ru-RU" sz="1600" dirty="0"/>
              <a:t>о) порядок изменения и расторжения договора;</a:t>
            </a:r>
          </a:p>
          <a:p>
            <a:pPr algn="just"/>
            <a:r>
              <a:rPr lang="ru-RU" sz="1600" dirty="0"/>
              <a:t>п) другие необходимые сведения, связанные со спецификой оказываемых </a:t>
            </a:r>
            <a:r>
              <a:rPr lang="ru-RU" sz="1600" dirty="0">
                <a:hlinkClick r:id="rId3"/>
              </a:rPr>
              <a:t>платных образовательных услуг</a:t>
            </a:r>
            <a:r>
              <a:rPr lang="ru-RU" sz="1600" dirty="0"/>
              <a:t>.</a:t>
            </a:r>
          </a:p>
          <a:p>
            <a:pPr algn="just"/>
            <a:endParaRPr lang="ru-RU" sz="1600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D87205DE-9829-4C7F-A314-E7267BC974BC}"/>
              </a:ext>
            </a:extLst>
          </p:cNvPr>
          <p:cNvGrpSpPr/>
          <p:nvPr/>
        </p:nvGrpSpPr>
        <p:grpSpPr>
          <a:xfrm>
            <a:off x="799156" y="665015"/>
            <a:ext cx="936000" cy="936000"/>
            <a:chOff x="1879621" y="2599536"/>
            <a:chExt cx="936000" cy="936000"/>
          </a:xfrm>
        </p:grpSpPr>
        <p:sp>
          <p:nvSpPr>
            <p:cNvPr id="4" name="Oval 7">
              <a:extLst>
                <a:ext uri="{FF2B5EF4-FFF2-40B4-BE49-F238E27FC236}">
                  <a16:creationId xmlns:a16="http://schemas.microsoft.com/office/drawing/2014/main" xmlns="" id="{F867D8BF-3A9E-4C03-BFE9-9F07056C235B}"/>
                </a:ext>
              </a:extLst>
            </p:cNvPr>
            <p:cNvSpPr/>
            <p:nvPr/>
          </p:nvSpPr>
          <p:spPr>
            <a:xfrm>
              <a:off x="1879621" y="2599536"/>
              <a:ext cx="936000" cy="936000"/>
            </a:xfrm>
            <a:prstGeom prst="ellipse">
              <a:avLst/>
            </a:prstGeom>
            <a:solidFill>
              <a:schemeClr val="accent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Рисунок 12" descr="Диаграмма с подъемом">
              <a:extLst>
                <a:ext uri="{FF2B5EF4-FFF2-40B4-BE49-F238E27FC236}">
                  <a16:creationId xmlns:a16="http://schemas.microsoft.com/office/drawing/2014/main" xmlns="" id="{C94973BD-F224-4403-A572-FC5A40B899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2131621" y="2868449"/>
              <a:ext cx="432000" cy="432000"/>
            </a:xfrm>
            <a:prstGeom prst="rect">
              <a:avLst/>
            </a:prstGeom>
          </p:spPr>
        </p:pic>
      </p:grpSp>
      <p:sp>
        <p:nvSpPr>
          <p:cNvPr id="11" name="Прямоугольник 10"/>
          <p:cNvSpPr/>
          <p:nvPr/>
        </p:nvSpPr>
        <p:spPr>
          <a:xfrm>
            <a:off x="432965" y="1792576"/>
            <a:ext cx="166837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Постановление Правительства РФ от 15 августа 2013 г. </a:t>
            </a:r>
            <a:endParaRPr lang="en-US" sz="1600" b="1" dirty="0"/>
          </a:p>
          <a:p>
            <a:pPr algn="ctr"/>
            <a:r>
              <a:rPr lang="ru-RU" sz="1600" b="1" dirty="0"/>
              <a:t>№ 706 "Об утверждении Правил оказания платных образовательных услуг»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6942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exagon 23">
            <a:extLst>
              <a:ext uri="{FF2B5EF4-FFF2-40B4-BE49-F238E27FC236}">
                <a16:creationId xmlns:a16="http://schemas.microsoft.com/office/drawing/2014/main" xmlns="" id="{6577D74C-A774-4224-9077-40B8D198FC70}"/>
              </a:ext>
            </a:extLst>
          </p:cNvPr>
          <p:cNvSpPr/>
          <p:nvPr/>
        </p:nvSpPr>
        <p:spPr>
          <a:xfrm flipH="1">
            <a:off x="755645" y="1635718"/>
            <a:ext cx="9515695" cy="1069697"/>
          </a:xfrm>
          <a:prstGeom prst="hexagon">
            <a:avLst>
              <a:gd name="adj" fmla="val 38143"/>
              <a:gd name="vf" fmla="val 11547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" name="Hexagon 24">
            <a:extLst>
              <a:ext uri="{FF2B5EF4-FFF2-40B4-BE49-F238E27FC236}">
                <a16:creationId xmlns:a16="http://schemas.microsoft.com/office/drawing/2014/main" xmlns="" id="{A417D9CC-75C6-4B70-905B-9379312E83AF}"/>
              </a:ext>
            </a:extLst>
          </p:cNvPr>
          <p:cNvSpPr/>
          <p:nvPr/>
        </p:nvSpPr>
        <p:spPr>
          <a:xfrm flipH="1">
            <a:off x="8582450" y="1735843"/>
            <a:ext cx="1107279" cy="890080"/>
          </a:xfrm>
          <a:prstGeom prst="hexagon">
            <a:avLst>
              <a:gd name="adj" fmla="val 38143"/>
              <a:gd name="vf" fmla="val 11547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B37C69FF-F182-4245-BAC1-32A3724487C9}"/>
              </a:ext>
            </a:extLst>
          </p:cNvPr>
          <p:cNvSpPr txBox="1"/>
          <p:nvPr/>
        </p:nvSpPr>
        <p:spPr>
          <a:xfrm>
            <a:off x="1245356" y="1815795"/>
            <a:ext cx="704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Документ о порядке оказания платных образовательных услуг (Положение)</a:t>
            </a:r>
          </a:p>
        </p:txBody>
      </p:sp>
      <p:sp>
        <p:nvSpPr>
          <p:cNvPr id="19" name="Hexagon 29">
            <a:extLst>
              <a:ext uri="{FF2B5EF4-FFF2-40B4-BE49-F238E27FC236}">
                <a16:creationId xmlns:a16="http://schemas.microsoft.com/office/drawing/2014/main" xmlns="" id="{911CA4A4-AFC2-49C7-A541-DEEB2681F6B6}"/>
              </a:ext>
            </a:extLst>
          </p:cNvPr>
          <p:cNvSpPr/>
          <p:nvPr/>
        </p:nvSpPr>
        <p:spPr>
          <a:xfrm flipH="1">
            <a:off x="755647" y="2993310"/>
            <a:ext cx="7160802" cy="1096753"/>
          </a:xfrm>
          <a:prstGeom prst="hexagon">
            <a:avLst>
              <a:gd name="adj" fmla="val 38143"/>
              <a:gd name="vf" fmla="val 11547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" name="Hexagon 30">
            <a:extLst>
              <a:ext uri="{FF2B5EF4-FFF2-40B4-BE49-F238E27FC236}">
                <a16:creationId xmlns:a16="http://schemas.microsoft.com/office/drawing/2014/main" xmlns="" id="{29037CC6-B08D-4276-BCE5-54D3A3D87A6E}"/>
              </a:ext>
            </a:extLst>
          </p:cNvPr>
          <p:cNvSpPr/>
          <p:nvPr/>
        </p:nvSpPr>
        <p:spPr>
          <a:xfrm flipH="1">
            <a:off x="6388544" y="3107748"/>
            <a:ext cx="1107279" cy="890080"/>
          </a:xfrm>
          <a:prstGeom prst="hexagon">
            <a:avLst>
              <a:gd name="adj" fmla="val 38143"/>
              <a:gd name="vf" fmla="val 11547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DE3EEEA8-4B14-486B-B1F8-32DB806E3D9C}"/>
              </a:ext>
            </a:extLst>
          </p:cNvPr>
          <p:cNvSpPr txBox="1"/>
          <p:nvPr/>
        </p:nvSpPr>
        <p:spPr>
          <a:xfrm>
            <a:off x="1245356" y="3225174"/>
            <a:ext cx="5192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Образец договора об оказании платных образовательных услуг</a:t>
            </a:r>
          </a:p>
        </p:txBody>
      </p:sp>
      <p:sp>
        <p:nvSpPr>
          <p:cNvPr id="22" name="Hexagon 35">
            <a:extLst>
              <a:ext uri="{FF2B5EF4-FFF2-40B4-BE49-F238E27FC236}">
                <a16:creationId xmlns:a16="http://schemas.microsoft.com/office/drawing/2014/main" xmlns="" id="{42821F57-BC0B-48CA-BE77-0875DE0254FE}"/>
              </a:ext>
            </a:extLst>
          </p:cNvPr>
          <p:cNvSpPr/>
          <p:nvPr/>
        </p:nvSpPr>
        <p:spPr>
          <a:xfrm flipH="1">
            <a:off x="755647" y="4350904"/>
            <a:ext cx="9816320" cy="1118954"/>
          </a:xfrm>
          <a:prstGeom prst="hexagon">
            <a:avLst>
              <a:gd name="adj" fmla="val 38143"/>
              <a:gd name="vf" fmla="val 11547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" name="Hexagon 36">
            <a:extLst>
              <a:ext uri="{FF2B5EF4-FFF2-40B4-BE49-F238E27FC236}">
                <a16:creationId xmlns:a16="http://schemas.microsoft.com/office/drawing/2014/main" xmlns="" id="{E7F85D90-D0BC-4842-BF45-47D8FA260477}"/>
              </a:ext>
            </a:extLst>
          </p:cNvPr>
          <p:cNvSpPr/>
          <p:nvPr/>
        </p:nvSpPr>
        <p:spPr>
          <a:xfrm flipH="1">
            <a:off x="8969568" y="4508739"/>
            <a:ext cx="1107279" cy="890080"/>
          </a:xfrm>
          <a:prstGeom prst="hexagon">
            <a:avLst>
              <a:gd name="adj" fmla="val 38143"/>
              <a:gd name="vf" fmla="val 11547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3EC98A39-3BE4-42DE-A3DE-05DF9C94A1B3}"/>
              </a:ext>
            </a:extLst>
          </p:cNvPr>
          <p:cNvSpPr txBox="1"/>
          <p:nvPr/>
        </p:nvSpPr>
        <p:spPr>
          <a:xfrm>
            <a:off x="1245356" y="4508739"/>
            <a:ext cx="7612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Документ об утверждении стоимости обучения по каждой образовательной программе</a:t>
            </a:r>
          </a:p>
        </p:txBody>
      </p:sp>
      <p:sp>
        <p:nvSpPr>
          <p:cNvPr id="25" name="Isosceles Triangle 51">
            <a:extLst>
              <a:ext uri="{FF2B5EF4-FFF2-40B4-BE49-F238E27FC236}">
                <a16:creationId xmlns:a16="http://schemas.microsoft.com/office/drawing/2014/main" xmlns="" id="{823AD3DA-9DC0-46A6-9AF2-948713244BA1}"/>
              </a:ext>
            </a:extLst>
          </p:cNvPr>
          <p:cNvSpPr/>
          <p:nvPr/>
        </p:nvSpPr>
        <p:spPr>
          <a:xfrm>
            <a:off x="8969568" y="2069541"/>
            <a:ext cx="333042" cy="261755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xmlns="" id="{93FE9D5F-9CA7-41E8-90F7-8D0B1C7F1459}"/>
              </a:ext>
            </a:extLst>
          </p:cNvPr>
          <p:cNvSpPr/>
          <p:nvPr/>
        </p:nvSpPr>
        <p:spPr>
          <a:xfrm>
            <a:off x="6777453" y="3352288"/>
            <a:ext cx="329463" cy="33054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Frame 17">
            <a:extLst>
              <a:ext uri="{FF2B5EF4-FFF2-40B4-BE49-F238E27FC236}">
                <a16:creationId xmlns:a16="http://schemas.microsoft.com/office/drawing/2014/main" xmlns="" id="{1292E5F4-C3DE-447A-9076-19E2D5E10448}"/>
              </a:ext>
            </a:extLst>
          </p:cNvPr>
          <p:cNvSpPr/>
          <p:nvPr/>
        </p:nvSpPr>
        <p:spPr>
          <a:xfrm>
            <a:off x="9371295" y="4783131"/>
            <a:ext cx="318434" cy="34129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463AD632-6A57-49E8-B05E-2BC036652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На официальном сайте образовательной организации обязательны к размещению</a:t>
            </a:r>
            <a:r>
              <a:rPr lang="ru-RU" u="sng" dirty="0"/>
              <a:t/>
            </a:r>
            <a:br>
              <a:rPr lang="ru-RU" u="sng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25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9B74211A-D6CB-41D1-BACC-D2964CAE5D9E}"/>
              </a:ext>
            </a:extLst>
          </p:cNvPr>
          <p:cNvSpPr/>
          <p:nvPr/>
        </p:nvSpPr>
        <p:spPr>
          <a:xfrm>
            <a:off x="413359" y="951978"/>
            <a:ext cx="3575152" cy="3657600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01135DF-5792-4C0B-8E11-8B72D01A8684}"/>
              </a:ext>
            </a:extLst>
          </p:cNvPr>
          <p:cNvSpPr/>
          <p:nvPr/>
        </p:nvSpPr>
        <p:spPr>
          <a:xfrm>
            <a:off x="4283900" y="1435602"/>
            <a:ext cx="3820440" cy="4083484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B26C619-63F5-4118-A6FD-479021781295}"/>
              </a:ext>
            </a:extLst>
          </p:cNvPr>
          <p:cNvSpPr/>
          <p:nvPr/>
        </p:nvSpPr>
        <p:spPr>
          <a:xfrm>
            <a:off x="8312078" y="951979"/>
            <a:ext cx="3413760" cy="3657600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7C642D4-8A94-4D19-9306-6E59F74D8CB8}"/>
              </a:ext>
            </a:extLst>
          </p:cNvPr>
          <p:cNvSpPr/>
          <p:nvPr/>
        </p:nvSpPr>
        <p:spPr>
          <a:xfrm>
            <a:off x="610130" y="1263539"/>
            <a:ext cx="3181610" cy="313932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В договоре об образовании, заключаемом при приеме на обучение за счет средств физического и (или) юридического лица (далее - договор об оказании платных образовательных услуг), указываются </a:t>
            </a:r>
            <a:r>
              <a:rPr lang="ru-RU" b="1" u="sng" dirty="0"/>
              <a:t>полная </a:t>
            </a:r>
            <a:r>
              <a:rPr lang="ru-RU" b="1" u="sng" dirty="0" smtClean="0"/>
              <a:t> стоимость </a:t>
            </a:r>
            <a:r>
              <a:rPr lang="ru-RU" dirty="0"/>
              <a:t>платных образовательных услуг и порядок их оплаты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2E11D20-F7E7-4743-A521-705262A016AF}"/>
              </a:ext>
            </a:extLst>
          </p:cNvPr>
          <p:cNvSpPr/>
          <p:nvPr/>
        </p:nvSpPr>
        <p:spPr>
          <a:xfrm>
            <a:off x="4629977" y="1630684"/>
            <a:ext cx="3181611" cy="3693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/>
              <a:t>Увеличение стоимости платных образовательных услуг после заключения такого договора не допускается, за исключением увеличения стоимости указанных услуг с учетом уровня инфляции, предусмотренного основными характеристиками федерального бюджета на очередной финансовый год и плановый </a:t>
            </a:r>
            <a:r>
              <a:rPr lang="ru-RU" dirty="0" smtClean="0"/>
              <a:t>период</a:t>
            </a:r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48E7B834-10E0-4C82-97B2-50D2DC48CACD}"/>
              </a:ext>
            </a:extLst>
          </p:cNvPr>
          <p:cNvSpPr/>
          <p:nvPr/>
        </p:nvSpPr>
        <p:spPr>
          <a:xfrm>
            <a:off x="8440679" y="1263538"/>
            <a:ext cx="3156558" cy="313932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Сведения, указанные в договоре об оказании платных образовательных услуг, </a:t>
            </a:r>
            <a:r>
              <a:rPr lang="ru-RU" b="1" dirty="0"/>
              <a:t>должны соответствовать информации</a:t>
            </a:r>
            <a:r>
              <a:rPr lang="ru-RU" dirty="0"/>
              <a:t>, размещенной на официальном сайте образовательной организации в сети "Интернет" на дату заключения </a:t>
            </a:r>
            <a:r>
              <a:rPr lang="ru-RU" dirty="0" smtClean="0"/>
              <a:t>договора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256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7">
            <a:extLst>
              <a:ext uri="{FF2B5EF4-FFF2-40B4-BE49-F238E27FC236}">
                <a16:creationId xmlns:a16="http://schemas.microsoft.com/office/drawing/2014/main" xmlns="" id="{5F86C0CE-9E3B-4F44-BBF5-4E914BCA3FE8}"/>
              </a:ext>
            </a:extLst>
          </p:cNvPr>
          <p:cNvSpPr/>
          <p:nvPr/>
        </p:nvSpPr>
        <p:spPr>
          <a:xfrm>
            <a:off x="6993647" y="2045662"/>
            <a:ext cx="3596846" cy="3879670"/>
          </a:xfrm>
          <a:prstGeom prst="roundRect">
            <a:avLst>
              <a:gd name="adj" fmla="val 3590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3AA06900-44EA-4A77-9244-5642509AA0C6}"/>
              </a:ext>
            </a:extLst>
          </p:cNvPr>
          <p:cNvGrpSpPr/>
          <p:nvPr/>
        </p:nvGrpSpPr>
        <p:grpSpPr>
          <a:xfrm>
            <a:off x="6993649" y="1510119"/>
            <a:ext cx="3596845" cy="406400"/>
            <a:chOff x="4576623" y="1659185"/>
            <a:chExt cx="3596845" cy="406400"/>
          </a:xfrm>
          <a:solidFill>
            <a:schemeClr val="accent1"/>
          </a:solidFill>
        </p:grpSpPr>
        <p:sp>
          <p:nvSpPr>
            <p:cNvPr id="6" name="Rectangle: Rounded Corners 7">
              <a:extLst>
                <a:ext uri="{FF2B5EF4-FFF2-40B4-BE49-F238E27FC236}">
                  <a16:creationId xmlns:a16="http://schemas.microsoft.com/office/drawing/2014/main" xmlns="" id="{D2638D68-29F5-4DEA-809C-BBBF246E2BA8}"/>
                </a:ext>
              </a:extLst>
            </p:cNvPr>
            <p:cNvSpPr/>
            <p:nvPr/>
          </p:nvSpPr>
          <p:spPr>
            <a:xfrm>
              <a:off x="4576623" y="1659185"/>
              <a:ext cx="3596845" cy="406400"/>
            </a:xfrm>
            <a:prstGeom prst="roundRect">
              <a:avLst>
                <a:gd name="adj" fmla="val 3590"/>
              </a:avLst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9940EC17-083D-4979-B1BA-DEA949CE7EE8}"/>
                </a:ext>
              </a:extLst>
            </p:cNvPr>
            <p:cNvSpPr/>
            <p:nvPr/>
          </p:nvSpPr>
          <p:spPr>
            <a:xfrm>
              <a:off x="4622240" y="1708409"/>
              <a:ext cx="3551228" cy="30777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400" b="1" kern="0" dirty="0">
                <a:solidFill>
                  <a:srgbClr val="FFFFFF"/>
                </a:solidFill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998D9ACA-43D7-4D60-BCFB-63581B541EB2}"/>
              </a:ext>
            </a:extLst>
          </p:cNvPr>
          <p:cNvSpPr/>
          <p:nvPr/>
        </p:nvSpPr>
        <p:spPr>
          <a:xfrm>
            <a:off x="1379777" y="1968755"/>
            <a:ext cx="3596846" cy="3991884"/>
          </a:xfrm>
          <a:prstGeom prst="roundRect">
            <a:avLst>
              <a:gd name="adj" fmla="val 359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D217D573-18E1-45D7-97FD-DB7B6CEFDBAA}"/>
              </a:ext>
            </a:extLst>
          </p:cNvPr>
          <p:cNvGrpSpPr/>
          <p:nvPr/>
        </p:nvGrpSpPr>
        <p:grpSpPr>
          <a:xfrm>
            <a:off x="1374747" y="1462426"/>
            <a:ext cx="3596845" cy="406400"/>
            <a:chOff x="510451" y="1655401"/>
            <a:chExt cx="3596845" cy="406400"/>
          </a:xfrm>
        </p:grpSpPr>
        <p:sp>
          <p:nvSpPr>
            <p:cNvPr id="10" name="Rectangle: Rounded Corners 7">
              <a:extLst>
                <a:ext uri="{FF2B5EF4-FFF2-40B4-BE49-F238E27FC236}">
                  <a16:creationId xmlns:a16="http://schemas.microsoft.com/office/drawing/2014/main" xmlns="" id="{1D1B3843-2911-4336-B7E2-13BD59DE2E55}"/>
                </a:ext>
              </a:extLst>
            </p:cNvPr>
            <p:cNvSpPr/>
            <p:nvPr/>
          </p:nvSpPr>
          <p:spPr>
            <a:xfrm>
              <a:off x="510451" y="1655401"/>
              <a:ext cx="3596845" cy="406400"/>
            </a:xfrm>
            <a:prstGeom prst="roundRect">
              <a:avLst>
                <a:gd name="adj" fmla="val 359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A1CEF6C4-54D2-4347-BCC0-CA5FA8FCDCF5}"/>
                </a:ext>
              </a:extLst>
            </p:cNvPr>
            <p:cNvSpPr/>
            <p:nvPr/>
          </p:nvSpPr>
          <p:spPr>
            <a:xfrm>
              <a:off x="663164" y="1708411"/>
              <a:ext cx="330148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400" b="1" kern="0" dirty="0">
                <a:solidFill>
                  <a:srgbClr val="FFFFFF"/>
                </a:solidFill>
              </a:endParaRPr>
            </a:p>
          </p:txBody>
        </p:sp>
      </p:grp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9C38FE89-B831-46FD-A052-1ADF7E70308A}"/>
              </a:ext>
            </a:extLst>
          </p:cNvPr>
          <p:cNvSpPr/>
          <p:nvPr/>
        </p:nvSpPr>
        <p:spPr>
          <a:xfrm>
            <a:off x="1527460" y="2139680"/>
            <a:ext cx="33014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Основанием возникновения образовательных отношений является </a:t>
            </a:r>
            <a:r>
              <a:rPr lang="ru-RU" sz="1600" b="1" dirty="0"/>
              <a:t>распорядительный акт организации</a:t>
            </a:r>
            <a:r>
              <a:rPr lang="ru-RU" sz="1600" dirty="0"/>
              <a:t>, осуществляющей образовательную деятельность, о приеме лица на обучение в эту организацию или для прохождения промежуточной аттестации и (или) государственной итоговой аттестации, а в случае осуществления образовательной деятельности индивидуальным предпринимателем - договор об </a:t>
            </a:r>
            <a:r>
              <a:rPr lang="ru-RU" sz="1600" dirty="0" smtClean="0"/>
              <a:t>образовании</a:t>
            </a:r>
            <a:endParaRPr lang="ru-RU" sz="16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61FD0B-BDA3-421E-BABB-7A68582E8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Возникновение образовательных отношений</a:t>
            </a:r>
            <a:br>
              <a:rPr lang="ru-RU" dirty="0"/>
            </a:br>
            <a:endParaRPr lang="ru-RU" dirty="0"/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xmlns="" id="{9C38FE89-B831-46FD-A052-1ADF7E70308A}"/>
              </a:ext>
            </a:extLst>
          </p:cNvPr>
          <p:cNvSpPr/>
          <p:nvPr/>
        </p:nvSpPr>
        <p:spPr>
          <a:xfrm>
            <a:off x="7039266" y="2139680"/>
            <a:ext cx="355122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В случае приема на обучение по образовательным программам дошкольного образования или </a:t>
            </a:r>
            <a:r>
              <a:rPr lang="ru-RU" sz="1600" b="1" dirty="0">
                <a:solidFill>
                  <a:schemeClr val="bg1"/>
                </a:solidFill>
              </a:rPr>
              <a:t>за счет средств физических и (или) юридических лиц изданию распорядительного акта о приеме лица на обучение в организацию, осуществляющую образовательную деятельность, предшествует заключение договора об образовании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80" name="Двойная стрелка влево/вправо 79"/>
          <p:cNvSpPr/>
          <p:nvPr/>
        </p:nvSpPr>
        <p:spPr>
          <a:xfrm>
            <a:off x="5285984" y="3344449"/>
            <a:ext cx="1327758" cy="62024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18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34B3486D-044B-4ABC-AC17-AD2E7AAB0D6F}"/>
              </a:ext>
            </a:extLst>
          </p:cNvPr>
          <p:cNvSpPr/>
          <p:nvPr/>
        </p:nvSpPr>
        <p:spPr>
          <a:xfrm>
            <a:off x="2512897" y="2142127"/>
            <a:ext cx="9399355" cy="35394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/>
              <a:t>Сведения о документах об образовании, выдаваемых с 1 сентября 2013 г., подлежат внесению в информационную систему в течение 60 дней с даты выдачи указанных документов.</a:t>
            </a:r>
          </a:p>
          <a:p>
            <a:r>
              <a:rPr lang="ru-RU" sz="1600" b="1" dirty="0"/>
              <a:t>Сведения о документах об образовании подлежат внесению в информационную систему</a:t>
            </a:r>
            <a:r>
              <a:rPr lang="ru-RU" sz="1600" b="1" dirty="0" smtClean="0"/>
              <a:t>:</a:t>
            </a:r>
          </a:p>
          <a:p>
            <a:endParaRPr lang="ru-RU" sz="1600" b="1" dirty="0"/>
          </a:p>
          <a:p>
            <a:r>
              <a:rPr lang="ru-RU" sz="1600" dirty="0"/>
              <a:t>о документах, выданных с 1 января 2009 г. по 31 августа 2013 г. включительно, - в срок по 31 декабря 2014 г. включительно;</a:t>
            </a:r>
          </a:p>
          <a:p>
            <a:r>
              <a:rPr lang="ru-RU" sz="1600" dirty="0"/>
              <a:t>о документах, выданных с 1 января 2004 г. по 31 декабря 2008 г. включительно, - в срок по 31 декабря 2016 г. включительно;</a:t>
            </a:r>
          </a:p>
          <a:p>
            <a:r>
              <a:rPr lang="ru-RU" sz="1600" dirty="0"/>
              <a:t>о документах, выданных с 1 января 2000 г. по 31 декабря 2003 г. включительно, - в срок по 31 декабря 2018 г. включительно;</a:t>
            </a:r>
          </a:p>
          <a:p>
            <a:r>
              <a:rPr lang="ru-RU" sz="1600" dirty="0"/>
              <a:t>о документах, выданных с 1 января 1996 г. по 31 декабря 1999 г. включительно, - в срок по 31 декабря 2020 г. включительно;</a:t>
            </a:r>
          </a:p>
          <a:p>
            <a:r>
              <a:rPr lang="ru-RU" sz="1600" dirty="0"/>
              <a:t>о документах, выданных с 10 июля 1992 г. по 31 декабря 1995 г. включительно, - в срок по 31 августа 2023 г. Включительно.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D87205DE-9829-4C7F-A314-E7267BC974BC}"/>
              </a:ext>
            </a:extLst>
          </p:cNvPr>
          <p:cNvGrpSpPr/>
          <p:nvPr/>
        </p:nvGrpSpPr>
        <p:grpSpPr>
          <a:xfrm>
            <a:off x="801181" y="546757"/>
            <a:ext cx="936000" cy="936000"/>
            <a:chOff x="1879621" y="2599536"/>
            <a:chExt cx="936000" cy="936000"/>
          </a:xfrm>
        </p:grpSpPr>
        <p:sp>
          <p:nvSpPr>
            <p:cNvPr id="4" name="Oval 7">
              <a:extLst>
                <a:ext uri="{FF2B5EF4-FFF2-40B4-BE49-F238E27FC236}">
                  <a16:creationId xmlns:a16="http://schemas.microsoft.com/office/drawing/2014/main" xmlns="" id="{F867D8BF-3A9E-4C03-BFE9-9F07056C235B}"/>
                </a:ext>
              </a:extLst>
            </p:cNvPr>
            <p:cNvSpPr/>
            <p:nvPr/>
          </p:nvSpPr>
          <p:spPr>
            <a:xfrm>
              <a:off x="1879621" y="2599536"/>
              <a:ext cx="936000" cy="936000"/>
            </a:xfrm>
            <a:prstGeom prst="ellipse">
              <a:avLst/>
            </a:prstGeom>
            <a:solidFill>
              <a:schemeClr val="accent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Рисунок 12" descr="Диаграмма с подъемом">
              <a:extLst>
                <a:ext uri="{FF2B5EF4-FFF2-40B4-BE49-F238E27FC236}">
                  <a16:creationId xmlns:a16="http://schemas.microsoft.com/office/drawing/2014/main" xmlns="" id="{C94973BD-F224-4403-A572-FC5A40B899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2131621" y="2868449"/>
              <a:ext cx="432000" cy="432000"/>
            </a:xfrm>
            <a:prstGeom prst="rect">
              <a:avLst/>
            </a:prstGeom>
          </p:spPr>
        </p:pic>
      </p:grpSp>
      <p:sp>
        <p:nvSpPr>
          <p:cNvPr id="11" name="Прямоугольник 10"/>
          <p:cNvSpPr/>
          <p:nvPr/>
        </p:nvSpPr>
        <p:spPr>
          <a:xfrm>
            <a:off x="434991" y="1634813"/>
            <a:ext cx="195264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ПРАВИТЕЛЬСТВО РОССИЙСКОЙ ФЕДЕРАЦИИ</a:t>
            </a:r>
            <a:endParaRPr lang="ru-RU" sz="1600" dirty="0"/>
          </a:p>
          <a:p>
            <a:pPr algn="ctr"/>
            <a:r>
              <a:rPr lang="ru-RU" sz="1600" b="1" dirty="0"/>
              <a:t>ПОСТАНОВЛЕНИЕ от 26 августа 2013 г. № 729</a:t>
            </a:r>
          </a:p>
          <a:p>
            <a:pPr algn="ctr"/>
            <a:r>
              <a:rPr lang="ru-RU" sz="1600" b="1" dirty="0"/>
              <a:t>О федеральной информационной системе "Федеральный реестр сведений о документах об образовании и (или) о квалификации, документах об обучении»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387637" y="-11782"/>
            <a:ext cx="91064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Нарушение правил формирования и ведения федеральной информационной системы «Федеральный реестр сведений о документах об образовании и (или) о квалификации, документах об обучении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7516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01486"/>
            <a:ext cx="12192000" cy="344859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01BF12C8-EE47-4249-B45F-574CE3E5D0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97477" y="1451700"/>
            <a:ext cx="8686800" cy="3796705"/>
          </a:xfrm>
        </p:spPr>
        <p:txBody>
          <a:bodyPr/>
          <a:lstStyle/>
          <a:p>
            <a:pPr algn="ctr">
              <a:lnSpc>
                <a:spcPct val="115000"/>
              </a:lnSpc>
            </a:pPr>
            <a:r>
              <a:rPr lang="ru-RU" sz="2400" dirty="0">
                <a:solidFill>
                  <a:schemeClr val="bg1"/>
                </a:solidFill>
                <a:ea typeface="Calibri"/>
                <a:cs typeface="Times New Roman"/>
              </a:rPr>
              <a:t>Организация, осуществляющая образовательную деятельность по программам профессионального обучения, </a:t>
            </a:r>
            <a:r>
              <a:rPr lang="ru-RU" sz="2400" b="1" dirty="0">
                <a:solidFill>
                  <a:schemeClr val="bg1"/>
                </a:solidFill>
                <a:ea typeface="Calibri"/>
                <a:cs typeface="Times New Roman"/>
              </a:rPr>
              <a:t>не чаще одного раза в три года </a:t>
            </a:r>
            <a:r>
              <a:rPr lang="ru-RU" sz="2400" dirty="0">
                <a:solidFill>
                  <a:schemeClr val="bg1"/>
                </a:solidFill>
                <a:ea typeface="Calibri"/>
                <a:cs typeface="Times New Roman"/>
              </a:rPr>
              <a:t>проходит проверку по </a:t>
            </a:r>
            <a:r>
              <a:rPr lang="ru-RU" sz="2400" b="1" dirty="0">
                <a:solidFill>
                  <a:schemeClr val="bg1"/>
                </a:solidFill>
                <a:ea typeface="Calibri"/>
                <a:cs typeface="Times New Roman"/>
              </a:rPr>
              <a:t>государственному контролю (надзору) в сфере образования</a:t>
            </a:r>
            <a:r>
              <a:rPr lang="ru-RU" sz="2400" dirty="0">
                <a:solidFill>
                  <a:schemeClr val="bg1"/>
                </a:solidFill>
                <a:ea typeface="Calibri"/>
                <a:cs typeface="Times New Roman"/>
              </a:rPr>
              <a:t> и по </a:t>
            </a:r>
            <a:r>
              <a:rPr lang="ru-RU" sz="2400" b="1" dirty="0">
                <a:solidFill>
                  <a:schemeClr val="bg1"/>
                </a:solidFill>
                <a:ea typeface="Calibri"/>
                <a:cs typeface="Times New Roman"/>
              </a:rPr>
              <a:t>лицензионному контролю</a:t>
            </a:r>
            <a:r>
              <a:rPr lang="ru-RU" sz="2400" dirty="0">
                <a:solidFill>
                  <a:schemeClr val="bg1"/>
                </a:solidFill>
                <a:ea typeface="Calibri"/>
                <a:cs typeface="Times New Roman"/>
              </a:rPr>
              <a:t> за образовательной деятельностью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306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90828932-A9B3-41A3-B6A1-9D5437C578F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96000" y="1491299"/>
            <a:ext cx="5580062" cy="449614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Квалификационный экзамен независимо от вида профессионального обучения включает в себя </a:t>
            </a:r>
            <a:r>
              <a:rPr lang="ru-RU" b="1" dirty="0"/>
              <a:t>практическую квалификационную работу и проверку теоретических знаний</a:t>
            </a:r>
            <a:r>
              <a:rPr lang="ru-RU" dirty="0"/>
              <a:t> в пределах квалификационных требований, указанных в квалификационных справочниках, и (или) профессиональных стандартов по соответствующим профессиям рабочих, должностям служащих. </a:t>
            </a:r>
            <a:endParaRPr lang="en-US" dirty="0"/>
          </a:p>
          <a:p>
            <a:pPr marL="0" indent="0" algn="just">
              <a:buNone/>
            </a:pPr>
            <a:r>
              <a:rPr lang="ru-RU" dirty="0"/>
              <a:t>К проведению квалификационного экзамена </a:t>
            </a:r>
            <a:r>
              <a:rPr lang="ru-RU" b="1" dirty="0"/>
              <a:t>привлекаются представители работодателей, их объединений</a:t>
            </a:r>
            <a:r>
              <a:rPr lang="en-US" b="1" dirty="0"/>
              <a:t>.</a:t>
            </a:r>
          </a:p>
          <a:p>
            <a:pPr marL="0" indent="0" algn="just">
              <a:buNone/>
            </a:pPr>
            <a:endParaRPr lang="en-US" sz="1400" b="1" dirty="0"/>
          </a:p>
          <a:p>
            <a:pPr marL="0" indent="0" algn="just">
              <a:buNone/>
            </a:pPr>
            <a:r>
              <a:rPr lang="ru-RU" dirty="0"/>
              <a:t>Лицо, успешно сдавшее квалификационный экзамен, получает квалификацию по профессии рабочего, должности служащего с присвоением (при наличии) квалификационного разряда, класса, категории по результатам профессионального обучения, что подтверждается документом о квалификации </a:t>
            </a:r>
            <a:r>
              <a:rPr lang="ru-RU" b="1" dirty="0"/>
              <a:t>(свидетельством о профессии рабочего, должности служащего)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Нарушение порядка организации и осуществления образовательной деятельности по основным программам профессионального обучения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41195" y="1519739"/>
            <a:ext cx="3048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262626"/>
                </a:solidFill>
              </a:rPr>
              <a:t>МИНИСТЕРСТВО ПРОСВЕЩЕНИЯ РОССИЙСКОЙ ФЕДЕРАЦИИ</a:t>
            </a:r>
            <a:br>
              <a:rPr lang="ru-RU" b="1" dirty="0">
                <a:solidFill>
                  <a:srgbClr val="262626"/>
                </a:solidFill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41195" y="3162297"/>
            <a:ext cx="3048000" cy="96847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lnSpc>
                <a:spcPct val="90000"/>
              </a:lnSpc>
              <a:spcBef>
                <a:spcPts val="1000"/>
              </a:spcBef>
            </a:pPr>
            <a:r>
              <a:rPr lang="ru-RU" b="1" dirty="0">
                <a:solidFill>
                  <a:srgbClr val="262626"/>
                </a:solidFill>
              </a:rPr>
              <a:t>ПРИКАЗ</a:t>
            </a:r>
          </a:p>
          <a:p>
            <a:pPr lvl="0" algn="ctr" fontAlgn="base">
              <a:lnSpc>
                <a:spcPct val="90000"/>
              </a:lnSpc>
              <a:spcBef>
                <a:spcPts val="1000"/>
              </a:spcBef>
            </a:pPr>
            <a:r>
              <a:rPr lang="ru-RU" dirty="0">
                <a:solidFill>
                  <a:srgbClr val="262626"/>
                </a:solidFill>
              </a:rPr>
              <a:t> </a:t>
            </a:r>
            <a:r>
              <a:rPr lang="ru-RU" b="1" dirty="0">
                <a:solidFill>
                  <a:srgbClr val="262626"/>
                </a:solidFill>
              </a:rPr>
              <a:t>от 26 августа 2020 года №438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7684" y="4514463"/>
            <a:ext cx="407502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90000"/>
              </a:lnSpc>
              <a:spcBef>
                <a:spcPts val="1000"/>
              </a:spcBef>
            </a:pPr>
            <a:r>
              <a:rPr lang="ru-RU" dirty="0">
                <a:solidFill>
                  <a:srgbClr val="262626"/>
                </a:solidFill>
              </a:rPr>
              <a:t>«Об утверждении Порядка организации и осуществления образовательной деятельности по основным программам профессионального обучения»</a:t>
            </a:r>
            <a:endParaRPr lang="ru-RU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08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BC1F52DE-5FAB-4ABD-9FE3-81F2C02E743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2692"/>
            <a:ext cx="12192000" cy="3888975"/>
          </a:xfrm>
          <a:prstGeom prst="rect">
            <a:avLst/>
          </a:prstGeom>
          <a:ln>
            <a:noFill/>
          </a:ln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1112FCAF-875D-4788-9F4B-C1518A52DBC3}"/>
              </a:ext>
            </a:extLst>
          </p:cNvPr>
          <p:cNvSpPr/>
          <p:nvPr/>
        </p:nvSpPr>
        <p:spPr>
          <a:xfrm>
            <a:off x="1761095" y="3014759"/>
            <a:ext cx="8669810" cy="840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5400" dirty="0">
                <a:solidFill>
                  <a:srgbClr val="FFFFFF"/>
                </a:solidFill>
                <a:latin typeface="+mj-lt"/>
              </a:rPr>
              <a:t>СПАСИБО ЗА ВНИМАНИЕ</a:t>
            </a:r>
            <a:endParaRPr lang="en-US" sz="540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0382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человек, компьютер, женщина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ACF42FD6-36A3-461B-81A6-227EB7C894A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222" b="12222"/>
          <a:stretch>
            <a:fillRect/>
          </a:stretch>
        </p:blipFill>
        <p:spPr/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41414636-CE8E-465F-BFEE-0671819A6847}"/>
              </a:ext>
            </a:extLst>
          </p:cNvPr>
          <p:cNvSpPr/>
          <p:nvPr/>
        </p:nvSpPr>
        <p:spPr>
          <a:xfrm>
            <a:off x="6204824" y="4818045"/>
            <a:ext cx="440465" cy="420317"/>
          </a:xfrm>
          <a:custGeom>
            <a:avLst/>
            <a:gdLst>
              <a:gd name="connsiteX0" fmla="*/ 0 w 435703"/>
              <a:gd name="connsiteY0" fmla="*/ 0 h 420317"/>
              <a:gd name="connsiteX1" fmla="*/ 435703 w 435703"/>
              <a:gd name="connsiteY1" fmla="*/ 0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35703"/>
              <a:gd name="connsiteY0" fmla="*/ 0 h 420317"/>
              <a:gd name="connsiteX1" fmla="*/ 435703 w 435703"/>
              <a:gd name="connsiteY1" fmla="*/ 14288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40465"/>
              <a:gd name="connsiteY0" fmla="*/ 0 h 420317"/>
              <a:gd name="connsiteX1" fmla="*/ 440465 w 440465"/>
              <a:gd name="connsiteY1" fmla="*/ 19051 h 420317"/>
              <a:gd name="connsiteX2" fmla="*/ 176733 w 440465"/>
              <a:gd name="connsiteY2" fmla="*/ 420317 h 420317"/>
              <a:gd name="connsiteX3" fmla="*/ 175459 w 440465"/>
              <a:gd name="connsiteY3" fmla="*/ 420317 h 420317"/>
              <a:gd name="connsiteX4" fmla="*/ 0 w 440465"/>
              <a:gd name="connsiteY4" fmla="*/ 0 h 420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465" h="420317">
                <a:moveTo>
                  <a:pt x="0" y="0"/>
                </a:moveTo>
                <a:lnTo>
                  <a:pt x="440465" y="19051"/>
                </a:lnTo>
                <a:lnTo>
                  <a:pt x="176733" y="420317"/>
                </a:lnTo>
                <a:lnTo>
                  <a:pt x="175459" y="420317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D25C89B9-7A78-479F-9318-CA2484706F89}"/>
              </a:ext>
            </a:extLst>
          </p:cNvPr>
          <p:cNvSpPr/>
          <p:nvPr/>
        </p:nvSpPr>
        <p:spPr>
          <a:xfrm>
            <a:off x="1" y="1802675"/>
            <a:ext cx="6643219" cy="3038475"/>
          </a:xfrm>
          <a:custGeom>
            <a:avLst/>
            <a:gdLst>
              <a:gd name="connsiteX0" fmla="*/ 0 w 6643219"/>
              <a:gd name="connsiteY0" fmla="*/ 0 h 2821648"/>
              <a:gd name="connsiteX1" fmla="*/ 5465335 w 6643219"/>
              <a:gd name="connsiteY1" fmla="*/ 0 h 2821648"/>
              <a:gd name="connsiteX2" fmla="*/ 6643219 w 6643219"/>
              <a:gd name="connsiteY2" fmla="*/ 2821648 h 2821648"/>
              <a:gd name="connsiteX3" fmla="*/ 0 w 6643219"/>
              <a:gd name="connsiteY3" fmla="*/ 2821648 h 2821648"/>
              <a:gd name="connsiteX4" fmla="*/ 0 w 6643219"/>
              <a:gd name="connsiteY4" fmla="*/ 0 h 282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3219" h="2821648">
                <a:moveTo>
                  <a:pt x="0" y="0"/>
                </a:moveTo>
                <a:lnTo>
                  <a:pt x="5465335" y="0"/>
                </a:lnTo>
                <a:lnTo>
                  <a:pt x="6643219" y="2821648"/>
                </a:lnTo>
                <a:lnTo>
                  <a:pt x="0" y="28216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xmlns="" id="{7BA77E3E-F038-4820-B2B7-A1DE2AC78C44}"/>
              </a:ext>
            </a:extLst>
          </p:cNvPr>
          <p:cNvSpPr/>
          <p:nvPr/>
        </p:nvSpPr>
        <p:spPr>
          <a:xfrm>
            <a:off x="-36904" y="3185578"/>
            <a:ext cx="6150643" cy="277830"/>
          </a:xfrm>
          <a:custGeom>
            <a:avLst/>
            <a:gdLst>
              <a:gd name="connsiteX0" fmla="*/ 0 w 2198246"/>
              <a:gd name="connsiteY0" fmla="*/ 0 h 252000"/>
              <a:gd name="connsiteX1" fmla="*/ 2198246 w 2198246"/>
              <a:gd name="connsiteY1" fmla="*/ 0 h 252000"/>
              <a:gd name="connsiteX2" fmla="*/ 2198246 w 2198246"/>
              <a:gd name="connsiteY2" fmla="*/ 252000 h 252000"/>
              <a:gd name="connsiteX3" fmla="*/ 0 w 2198246"/>
              <a:gd name="connsiteY3" fmla="*/ 252000 h 252000"/>
              <a:gd name="connsiteX4" fmla="*/ 0 w 2198246"/>
              <a:gd name="connsiteY4" fmla="*/ 0 h 252000"/>
              <a:gd name="connsiteX0" fmla="*/ 0 w 2258536"/>
              <a:gd name="connsiteY0" fmla="*/ 0 h 252000"/>
              <a:gd name="connsiteX1" fmla="*/ 2198246 w 2258536"/>
              <a:gd name="connsiteY1" fmla="*/ 0 h 252000"/>
              <a:gd name="connsiteX2" fmla="*/ 2258536 w 2258536"/>
              <a:gd name="connsiteY2" fmla="*/ 241952 h 252000"/>
              <a:gd name="connsiteX3" fmla="*/ 0 w 2258536"/>
              <a:gd name="connsiteY3" fmla="*/ 252000 h 252000"/>
              <a:gd name="connsiteX4" fmla="*/ 0 w 2258536"/>
              <a:gd name="connsiteY4" fmla="*/ 0 h 252000"/>
              <a:gd name="connsiteX0" fmla="*/ 0 w 2258536"/>
              <a:gd name="connsiteY0" fmla="*/ 0 h 252000"/>
              <a:gd name="connsiteX1" fmla="*/ 2137956 w 2258536"/>
              <a:gd name="connsiteY1" fmla="*/ 0 h 252000"/>
              <a:gd name="connsiteX2" fmla="*/ 2258536 w 2258536"/>
              <a:gd name="connsiteY2" fmla="*/ 241952 h 252000"/>
              <a:gd name="connsiteX3" fmla="*/ 0 w 2258536"/>
              <a:gd name="connsiteY3" fmla="*/ 252000 h 252000"/>
              <a:gd name="connsiteX4" fmla="*/ 0 w 2258536"/>
              <a:gd name="connsiteY4" fmla="*/ 0 h 252000"/>
              <a:gd name="connsiteX0" fmla="*/ 0 w 2243463"/>
              <a:gd name="connsiteY0" fmla="*/ 0 h 252000"/>
              <a:gd name="connsiteX1" fmla="*/ 2137956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48005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48005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38480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6350 h 258350"/>
              <a:gd name="connsiteX1" fmla="*/ 2148005 w 2243463"/>
              <a:gd name="connsiteY1" fmla="*/ 0 h 258350"/>
              <a:gd name="connsiteX2" fmla="*/ 2243463 w 2243463"/>
              <a:gd name="connsiteY2" fmla="*/ 248302 h 258350"/>
              <a:gd name="connsiteX3" fmla="*/ 0 w 2243463"/>
              <a:gd name="connsiteY3" fmla="*/ 258350 h 258350"/>
              <a:gd name="connsiteX4" fmla="*/ 0 w 2243463"/>
              <a:gd name="connsiteY4" fmla="*/ 6350 h 258350"/>
              <a:gd name="connsiteX0" fmla="*/ 0 w 2284524"/>
              <a:gd name="connsiteY0" fmla="*/ 6350 h 258350"/>
              <a:gd name="connsiteX1" fmla="*/ 2148005 w 2284524"/>
              <a:gd name="connsiteY1" fmla="*/ 0 h 258350"/>
              <a:gd name="connsiteX2" fmla="*/ 2284524 w 2284524"/>
              <a:gd name="connsiteY2" fmla="*/ 248302 h 258350"/>
              <a:gd name="connsiteX3" fmla="*/ 0 w 2284524"/>
              <a:gd name="connsiteY3" fmla="*/ 258350 h 258350"/>
              <a:gd name="connsiteX4" fmla="*/ 0 w 2284524"/>
              <a:gd name="connsiteY4" fmla="*/ 6350 h 258350"/>
              <a:gd name="connsiteX0" fmla="*/ 0 w 2284524"/>
              <a:gd name="connsiteY0" fmla="*/ 9881 h 261881"/>
              <a:gd name="connsiteX1" fmla="*/ 2142553 w 2284524"/>
              <a:gd name="connsiteY1" fmla="*/ 0 h 261881"/>
              <a:gd name="connsiteX2" fmla="*/ 2284524 w 2284524"/>
              <a:gd name="connsiteY2" fmla="*/ 25183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84524"/>
              <a:gd name="connsiteY0" fmla="*/ 9881 h 261881"/>
              <a:gd name="connsiteX1" fmla="*/ 2142553 w 2284524"/>
              <a:gd name="connsiteY1" fmla="*/ 0 h 261881"/>
              <a:gd name="connsiteX2" fmla="*/ 2284524 w 2284524"/>
              <a:gd name="connsiteY2" fmla="*/ 25536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84524"/>
              <a:gd name="connsiteY0" fmla="*/ 9881 h 261881"/>
              <a:gd name="connsiteX1" fmla="*/ 2119547 w 2284524"/>
              <a:gd name="connsiteY1" fmla="*/ 0 h 261881"/>
              <a:gd name="connsiteX2" fmla="*/ 2284524 w 2284524"/>
              <a:gd name="connsiteY2" fmla="*/ 25536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75322"/>
              <a:gd name="connsiteY0" fmla="*/ 9881 h 261881"/>
              <a:gd name="connsiteX1" fmla="*/ 2119547 w 2275322"/>
              <a:gd name="connsiteY1" fmla="*/ 0 h 261881"/>
              <a:gd name="connsiteX2" fmla="*/ 2275322 w 2275322"/>
              <a:gd name="connsiteY2" fmla="*/ 255363 h 261881"/>
              <a:gd name="connsiteX3" fmla="*/ 0 w 2275322"/>
              <a:gd name="connsiteY3" fmla="*/ 261881 h 261881"/>
              <a:gd name="connsiteX4" fmla="*/ 0 w 2275322"/>
              <a:gd name="connsiteY4" fmla="*/ 9881 h 261881"/>
              <a:gd name="connsiteX0" fmla="*/ 0 w 2266120"/>
              <a:gd name="connsiteY0" fmla="*/ 9881 h 261881"/>
              <a:gd name="connsiteX1" fmla="*/ 2119547 w 2266120"/>
              <a:gd name="connsiteY1" fmla="*/ 0 h 261881"/>
              <a:gd name="connsiteX2" fmla="*/ 2266120 w 2266120"/>
              <a:gd name="connsiteY2" fmla="*/ 255363 h 261881"/>
              <a:gd name="connsiteX3" fmla="*/ 0 w 2266120"/>
              <a:gd name="connsiteY3" fmla="*/ 261881 h 261881"/>
              <a:gd name="connsiteX4" fmla="*/ 0 w 2266120"/>
              <a:gd name="connsiteY4" fmla="*/ 9881 h 261881"/>
              <a:gd name="connsiteX0" fmla="*/ 0 w 2266120"/>
              <a:gd name="connsiteY0" fmla="*/ 9881 h 261881"/>
              <a:gd name="connsiteX1" fmla="*/ 2119547 w 2266120"/>
              <a:gd name="connsiteY1" fmla="*/ 0 h 261881"/>
              <a:gd name="connsiteX2" fmla="*/ 2266120 w 2266120"/>
              <a:gd name="connsiteY2" fmla="*/ 252384 h 261881"/>
              <a:gd name="connsiteX3" fmla="*/ 0 w 2266120"/>
              <a:gd name="connsiteY3" fmla="*/ 261881 h 261881"/>
              <a:gd name="connsiteX4" fmla="*/ 0 w 2266120"/>
              <a:gd name="connsiteY4" fmla="*/ 9881 h 261881"/>
              <a:gd name="connsiteX0" fmla="*/ 0 w 2266120"/>
              <a:gd name="connsiteY0" fmla="*/ 25830 h 277830"/>
              <a:gd name="connsiteX1" fmla="*/ 2225225 w 2266120"/>
              <a:gd name="connsiteY1" fmla="*/ 0 h 277830"/>
              <a:gd name="connsiteX2" fmla="*/ 2266120 w 2266120"/>
              <a:gd name="connsiteY2" fmla="*/ 268333 h 277830"/>
              <a:gd name="connsiteX3" fmla="*/ 0 w 2266120"/>
              <a:gd name="connsiteY3" fmla="*/ 277830 h 277830"/>
              <a:gd name="connsiteX4" fmla="*/ 0 w 2266120"/>
              <a:gd name="connsiteY4" fmla="*/ 25830 h 277830"/>
              <a:gd name="connsiteX0" fmla="*/ 0 w 2260249"/>
              <a:gd name="connsiteY0" fmla="*/ 25830 h 277830"/>
              <a:gd name="connsiteX1" fmla="*/ 2225225 w 2260249"/>
              <a:gd name="connsiteY1" fmla="*/ 0 h 277830"/>
              <a:gd name="connsiteX2" fmla="*/ 2260249 w 2260249"/>
              <a:gd name="connsiteY2" fmla="*/ 268333 h 277830"/>
              <a:gd name="connsiteX3" fmla="*/ 0 w 2260249"/>
              <a:gd name="connsiteY3" fmla="*/ 277830 h 277830"/>
              <a:gd name="connsiteX4" fmla="*/ 0 w 2260249"/>
              <a:gd name="connsiteY4" fmla="*/ 25830 h 277830"/>
              <a:gd name="connsiteX0" fmla="*/ 0 w 2260249"/>
              <a:gd name="connsiteY0" fmla="*/ 25830 h 277830"/>
              <a:gd name="connsiteX1" fmla="*/ 2225225 w 2260249"/>
              <a:gd name="connsiteY1" fmla="*/ 0 h 277830"/>
              <a:gd name="connsiteX2" fmla="*/ 2260249 w 2260249"/>
              <a:gd name="connsiteY2" fmla="*/ 268333 h 277830"/>
              <a:gd name="connsiteX3" fmla="*/ 0 w 2260249"/>
              <a:gd name="connsiteY3" fmla="*/ 277830 h 277830"/>
              <a:gd name="connsiteX4" fmla="*/ 0 w 2260249"/>
              <a:gd name="connsiteY4" fmla="*/ 25830 h 277830"/>
              <a:gd name="connsiteX0" fmla="*/ 0 w 2264148"/>
              <a:gd name="connsiteY0" fmla="*/ 25830 h 277830"/>
              <a:gd name="connsiteX1" fmla="*/ 2225225 w 2264148"/>
              <a:gd name="connsiteY1" fmla="*/ 0 h 277830"/>
              <a:gd name="connsiteX2" fmla="*/ 2264148 w 2264148"/>
              <a:gd name="connsiteY2" fmla="*/ 268333 h 277830"/>
              <a:gd name="connsiteX3" fmla="*/ 0 w 2264148"/>
              <a:gd name="connsiteY3" fmla="*/ 277830 h 277830"/>
              <a:gd name="connsiteX4" fmla="*/ 0 w 2264148"/>
              <a:gd name="connsiteY4" fmla="*/ 25830 h 277830"/>
              <a:gd name="connsiteX0" fmla="*/ 0 w 2264148"/>
              <a:gd name="connsiteY0" fmla="*/ 25830 h 277830"/>
              <a:gd name="connsiteX1" fmla="*/ 2226525 w 2264148"/>
              <a:gd name="connsiteY1" fmla="*/ 0 h 277830"/>
              <a:gd name="connsiteX2" fmla="*/ 2264148 w 2264148"/>
              <a:gd name="connsiteY2" fmla="*/ 268333 h 277830"/>
              <a:gd name="connsiteX3" fmla="*/ 0 w 2264148"/>
              <a:gd name="connsiteY3" fmla="*/ 277830 h 277830"/>
              <a:gd name="connsiteX4" fmla="*/ 0 w 2264148"/>
              <a:gd name="connsiteY4" fmla="*/ 25830 h 277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4148" h="277830">
                <a:moveTo>
                  <a:pt x="0" y="25830"/>
                </a:moveTo>
                <a:lnTo>
                  <a:pt x="2226525" y="0"/>
                </a:lnTo>
                <a:lnTo>
                  <a:pt x="2264148" y="268333"/>
                </a:lnTo>
                <a:lnTo>
                  <a:pt x="0" y="277830"/>
                </a:lnTo>
                <a:lnTo>
                  <a:pt x="0" y="258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ABCB68E3-4E63-4297-A336-9092EF25B0A2}"/>
              </a:ext>
            </a:extLst>
          </p:cNvPr>
          <p:cNvSpPr/>
          <p:nvPr/>
        </p:nvSpPr>
        <p:spPr>
          <a:xfrm>
            <a:off x="798512" y="2740133"/>
            <a:ext cx="4763589" cy="144655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altLang="en-US" sz="3200" b="1" kern="0" dirty="0">
                <a:solidFill>
                  <a:schemeClr val="bg1"/>
                </a:solidFill>
                <a:latin typeface="+mj-lt"/>
                <a:ea typeface="+mj-ea"/>
                <a:cs typeface="Segoe UI Light" panose="020B0502040204020203" pitchFamily="34" charset="0"/>
              </a:rPr>
              <a:t> </a:t>
            </a:r>
            <a:r>
              <a:rPr lang="ru-RU" altLang="en-US" sz="2800" b="1" kern="0" dirty="0">
                <a:solidFill>
                  <a:schemeClr val="bg1"/>
                </a:solidFill>
                <a:latin typeface="+mj-lt"/>
                <a:ea typeface="+mj-ea"/>
                <a:cs typeface="Segoe UI Light" panose="020B0502040204020203" pitchFamily="34" charset="0"/>
              </a:rPr>
              <a:t>Обязательные требования, подлежащие </a:t>
            </a:r>
            <a:r>
              <a:rPr lang="ru-RU" altLang="en-US" sz="2800" b="1" kern="0" dirty="0" smtClean="0">
                <a:solidFill>
                  <a:schemeClr val="bg1"/>
                </a:solidFill>
                <a:latin typeface="+mj-lt"/>
                <a:ea typeface="+mj-ea"/>
                <a:cs typeface="Segoe UI Light" panose="020B0502040204020203" pitchFamily="34" charset="0"/>
              </a:rPr>
              <a:t>проверке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2336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>
            <a:extLst>
              <a:ext uri="{FF2B5EF4-FFF2-40B4-BE49-F238E27FC236}">
                <a16:creationId xmlns:a16="http://schemas.microsoft.com/office/drawing/2014/main" xmlns="" id="{FE569E6D-C366-46AA-A439-CAED9D8E7B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b="1" dirty="0" smtClean="0"/>
              <a:t>п</a:t>
            </a:r>
            <a:r>
              <a:rPr lang="ru-RU" b="1" dirty="0"/>
              <a:t>. 9 ст. 2, ч. 3 ст. 5,  ч. 8 ст. 11; п. 3 ч. 3, ч.ч. 5, 7  ст. 12; ч.ч. 2, 4, 5 ст. 17; п. 3 ч. 2 ст. 23; ст. 28; ст. 29; ч. 5, 6 ст. 31; п.п. 18 ч. 1 ст. 34; ч.ч. 1, 2, 4 ст. 53; ст. 54; ч.ч. 2, 5, 6, 7, 9 ст. 55; ч.ч. 1, 2 ст. 59; ч.ч 1, 2, 3, 4,  ч. 8, ч. 10, ч. 12, ч. 15, ч. 16 ст. 60; ст. 61; ч.ч. 1-4, 8 ст. 73; ст. 74; ч.ч. 1,2 ст. 101 Федерального закона от 29.12.2012 № 273-ФЗ «Об образовании в Российской Федерации»</a:t>
            </a:r>
          </a:p>
          <a:p>
            <a:endParaRPr lang="ru-RU" b="1" dirty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xmlns="" id="{1DD8E8D1-27C8-49AE-B395-2407F9544A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0"/>
            <a:r>
              <a:rPr lang="ru-RU" b="1" dirty="0"/>
              <a:t>ст. 8 и 19 Федерального закона от 04.05.2011 года № 99-ФЗ «О лицензировании отдельных видов деятельности»</a:t>
            </a:r>
          </a:p>
          <a:p>
            <a:endParaRPr lang="ru-RU" dirty="0"/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CCD4458A-8CFD-4F01-BBED-4DBEB768ED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83506" y="4239349"/>
            <a:ext cx="4441825" cy="1751013"/>
          </a:xfrm>
        </p:spPr>
        <p:txBody>
          <a:bodyPr/>
          <a:lstStyle/>
          <a:p>
            <a:pPr lvl="0"/>
            <a:r>
              <a:rPr lang="ru-RU" b="1" dirty="0"/>
              <a:t>п.п. 6, 21  Положения о лицензировании образовательной деятельности, утвержденного  постановлением Правительства Российской Федерации от 28.10.2013 г. № 966</a:t>
            </a:r>
          </a:p>
          <a:p>
            <a:endParaRPr lang="ru-RU" dirty="0"/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xmlns="" id="{C7DD9FF6-167D-4C3F-A12F-0D234ACACBE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lvl="0"/>
            <a:r>
              <a:rPr lang="ru-RU" b="1" dirty="0"/>
              <a:t>п. 1, пп. 3 - 21 Правил оказания платных образовательных услуг, утвержденных постановлением Правительства РФ от 15.08.2013 № 706</a:t>
            </a:r>
          </a:p>
          <a:p>
            <a:endParaRPr lang="ru-RU" dirty="0"/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505922E0-B9AB-4C27-9349-DC12D6374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0000"/>
                </a:solidFill>
                <a:ea typeface="Calibri"/>
              </a:rPr>
              <a:t>   Обязательные требования, подлежащие проверке </a:t>
            </a:r>
            <a:r>
              <a:rPr lang="ru-RU" dirty="0" smtClean="0">
                <a:ea typeface="Calibri"/>
              </a:rPr>
              <a:t>по государственному контролю (надзору) в сфере образования и по лицензионному контролю за деятельностью организаций, осуществляющих образовательную деятельность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875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8">
            <a:extLst>
              <a:ext uri="{FF2B5EF4-FFF2-40B4-BE49-F238E27FC236}">
                <a16:creationId xmlns:a16="http://schemas.microsoft.com/office/drawing/2014/main" xmlns="" id="{80685417-3F23-41A3-9F1C-7376274612E8}"/>
              </a:ext>
            </a:extLst>
          </p:cNvPr>
          <p:cNvSpPr/>
          <p:nvPr/>
        </p:nvSpPr>
        <p:spPr>
          <a:xfrm>
            <a:off x="515938" y="2796047"/>
            <a:ext cx="4366834" cy="2597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67">
            <a:extLst>
              <a:ext uri="{FF2B5EF4-FFF2-40B4-BE49-F238E27FC236}">
                <a16:creationId xmlns:a16="http://schemas.microsoft.com/office/drawing/2014/main" xmlns="" id="{6DF07437-FD51-4A11-9A5E-3B112D5BF500}"/>
              </a:ext>
            </a:extLst>
          </p:cNvPr>
          <p:cNvSpPr/>
          <p:nvPr/>
        </p:nvSpPr>
        <p:spPr>
          <a:xfrm>
            <a:off x="7306194" y="2786920"/>
            <a:ext cx="4369869" cy="25836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Group 60">
            <a:extLst>
              <a:ext uri="{FF2B5EF4-FFF2-40B4-BE49-F238E27FC236}">
                <a16:creationId xmlns:a16="http://schemas.microsoft.com/office/drawing/2014/main" xmlns="" id="{20EA24C2-E6FC-4848-9E71-B78511C55A4C}"/>
              </a:ext>
            </a:extLst>
          </p:cNvPr>
          <p:cNvGrpSpPr/>
          <p:nvPr/>
        </p:nvGrpSpPr>
        <p:grpSpPr>
          <a:xfrm>
            <a:off x="4482962" y="2080481"/>
            <a:ext cx="1442330" cy="3313016"/>
            <a:chOff x="2950590" y="2204216"/>
            <a:chExt cx="1442330" cy="3313016"/>
          </a:xfrm>
        </p:grpSpPr>
        <p:sp>
          <p:nvSpPr>
            <p:cNvPr id="9" name="Up-Down Arrow 47">
              <a:extLst>
                <a:ext uri="{FF2B5EF4-FFF2-40B4-BE49-F238E27FC236}">
                  <a16:creationId xmlns:a16="http://schemas.microsoft.com/office/drawing/2014/main" xmlns="" id="{D94EA5B1-1B6D-4D78-AED8-EE08A27AE94E}"/>
                </a:ext>
              </a:extLst>
            </p:cNvPr>
            <p:cNvSpPr/>
            <p:nvPr/>
          </p:nvSpPr>
          <p:spPr>
            <a:xfrm>
              <a:off x="2950590" y="2204864"/>
              <a:ext cx="1440160" cy="3312368"/>
            </a:xfrm>
            <a:prstGeom prst="upDown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38100" dist="12700" dir="2700000" algn="tl" rotWithShape="0">
                <a:prstClr val="black">
                  <a:alpha val="4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Up-Down Arrow 45">
              <a:extLst>
                <a:ext uri="{FF2B5EF4-FFF2-40B4-BE49-F238E27FC236}">
                  <a16:creationId xmlns:a16="http://schemas.microsoft.com/office/drawing/2014/main" xmlns="" id="{D9C4E09F-4DA1-4F41-91D0-86BF2B9355F7}"/>
                </a:ext>
              </a:extLst>
            </p:cNvPr>
            <p:cNvSpPr/>
            <p:nvPr/>
          </p:nvSpPr>
          <p:spPr>
            <a:xfrm>
              <a:off x="2952760" y="2204216"/>
              <a:ext cx="720080" cy="2592288"/>
            </a:xfrm>
            <a:custGeom>
              <a:avLst/>
              <a:gdLst/>
              <a:ahLst/>
              <a:cxnLst/>
              <a:rect l="l" t="t" r="r" b="b"/>
              <a:pathLst>
                <a:path w="720080" h="2592288">
                  <a:moveTo>
                    <a:pt x="720080" y="0"/>
                  </a:moveTo>
                  <a:lnTo>
                    <a:pt x="720080" y="720080"/>
                  </a:lnTo>
                  <a:lnTo>
                    <a:pt x="720080" y="2592288"/>
                  </a:lnTo>
                  <a:lnTo>
                    <a:pt x="360040" y="2592288"/>
                  </a:lnTo>
                  <a:lnTo>
                    <a:pt x="360040" y="720080"/>
                  </a:lnTo>
                  <a:lnTo>
                    <a:pt x="0" y="72008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Up-Down Arrow 45">
              <a:extLst>
                <a:ext uri="{FF2B5EF4-FFF2-40B4-BE49-F238E27FC236}">
                  <a16:creationId xmlns:a16="http://schemas.microsoft.com/office/drawing/2014/main" xmlns="" id="{D66DAB4F-0963-4FB0-8B50-D4256533801C}"/>
                </a:ext>
              </a:extLst>
            </p:cNvPr>
            <p:cNvSpPr/>
            <p:nvPr/>
          </p:nvSpPr>
          <p:spPr>
            <a:xfrm>
              <a:off x="3672840" y="2213742"/>
              <a:ext cx="720080" cy="720080"/>
            </a:xfrm>
            <a:custGeom>
              <a:avLst/>
              <a:gdLst/>
              <a:ahLst/>
              <a:cxnLst/>
              <a:rect l="l" t="t" r="r" b="b"/>
              <a:pathLst>
                <a:path w="720080" h="720080">
                  <a:moveTo>
                    <a:pt x="0" y="0"/>
                  </a:moveTo>
                  <a:lnTo>
                    <a:pt x="720080" y="720080"/>
                  </a:lnTo>
                  <a:lnTo>
                    <a:pt x="360040" y="720080"/>
                  </a:lnTo>
                  <a:lnTo>
                    <a:pt x="0" y="72008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2" name="Group 66">
            <a:extLst>
              <a:ext uri="{FF2B5EF4-FFF2-40B4-BE49-F238E27FC236}">
                <a16:creationId xmlns:a16="http://schemas.microsoft.com/office/drawing/2014/main" xmlns="" id="{E8014414-78BC-43A4-8BD4-D431A7649B3C}"/>
              </a:ext>
            </a:extLst>
          </p:cNvPr>
          <p:cNvGrpSpPr/>
          <p:nvPr/>
        </p:nvGrpSpPr>
        <p:grpSpPr>
          <a:xfrm>
            <a:off x="6248388" y="2066840"/>
            <a:ext cx="1440160" cy="3312368"/>
            <a:chOff x="4716016" y="2204864"/>
            <a:chExt cx="1440160" cy="3312368"/>
          </a:xfrm>
        </p:grpSpPr>
        <p:sp>
          <p:nvSpPr>
            <p:cNvPr id="13" name="Up-Down Arrow 52">
              <a:extLst>
                <a:ext uri="{FF2B5EF4-FFF2-40B4-BE49-F238E27FC236}">
                  <a16:creationId xmlns:a16="http://schemas.microsoft.com/office/drawing/2014/main" xmlns="" id="{445B30A0-24D5-4797-99F2-44C8DC2D7DFF}"/>
                </a:ext>
              </a:extLst>
            </p:cNvPr>
            <p:cNvSpPr/>
            <p:nvPr/>
          </p:nvSpPr>
          <p:spPr>
            <a:xfrm>
              <a:off x="4716016" y="2204864"/>
              <a:ext cx="1440160" cy="3312368"/>
            </a:xfrm>
            <a:prstGeom prst="upDown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38100" dist="12700" dir="2700000" algn="tl" rotWithShape="0">
                <a:prstClr val="black">
                  <a:alpha val="4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Up-Down Arrow 46">
              <a:extLst>
                <a:ext uri="{FF2B5EF4-FFF2-40B4-BE49-F238E27FC236}">
                  <a16:creationId xmlns:a16="http://schemas.microsoft.com/office/drawing/2014/main" xmlns="" id="{5C604238-ECDC-4598-95BC-03E4D850F3B0}"/>
                </a:ext>
              </a:extLst>
            </p:cNvPr>
            <p:cNvSpPr/>
            <p:nvPr/>
          </p:nvSpPr>
          <p:spPr>
            <a:xfrm>
              <a:off x="4716016" y="2920181"/>
              <a:ext cx="728958" cy="2592288"/>
            </a:xfrm>
            <a:custGeom>
              <a:avLst/>
              <a:gdLst/>
              <a:ahLst/>
              <a:cxnLst/>
              <a:rect l="l" t="t" r="r" b="b"/>
              <a:pathLst>
                <a:path w="728958" h="2592288">
                  <a:moveTo>
                    <a:pt x="360040" y="0"/>
                  </a:moveTo>
                  <a:lnTo>
                    <a:pt x="720080" y="0"/>
                  </a:lnTo>
                  <a:lnTo>
                    <a:pt x="720080" y="1872208"/>
                  </a:lnTo>
                  <a:lnTo>
                    <a:pt x="728958" y="1872208"/>
                  </a:lnTo>
                  <a:lnTo>
                    <a:pt x="728958" y="2583410"/>
                  </a:lnTo>
                  <a:lnTo>
                    <a:pt x="720080" y="2592288"/>
                  </a:lnTo>
                  <a:lnTo>
                    <a:pt x="0" y="1872208"/>
                  </a:lnTo>
                  <a:lnTo>
                    <a:pt x="360040" y="187220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Up-Down Arrow 46">
              <a:extLst>
                <a:ext uri="{FF2B5EF4-FFF2-40B4-BE49-F238E27FC236}">
                  <a16:creationId xmlns:a16="http://schemas.microsoft.com/office/drawing/2014/main" xmlns="" id="{E39E97F3-2CE0-4266-B033-990C9BC7663D}"/>
                </a:ext>
              </a:extLst>
            </p:cNvPr>
            <p:cNvSpPr/>
            <p:nvPr/>
          </p:nvSpPr>
          <p:spPr>
            <a:xfrm>
              <a:off x="5427218" y="2916318"/>
              <a:ext cx="728958" cy="2592288"/>
            </a:xfrm>
            <a:custGeom>
              <a:avLst/>
              <a:gdLst/>
              <a:ahLst/>
              <a:cxnLst/>
              <a:rect l="l" t="t" r="r" b="b"/>
              <a:pathLst>
                <a:path w="728958" h="2592288">
                  <a:moveTo>
                    <a:pt x="0" y="0"/>
                  </a:moveTo>
                  <a:lnTo>
                    <a:pt x="8878" y="0"/>
                  </a:lnTo>
                  <a:lnTo>
                    <a:pt x="8878" y="1872208"/>
                  </a:lnTo>
                  <a:lnTo>
                    <a:pt x="368918" y="1872208"/>
                  </a:lnTo>
                  <a:lnTo>
                    <a:pt x="728958" y="1872208"/>
                  </a:lnTo>
                  <a:lnTo>
                    <a:pt x="8878" y="2592288"/>
                  </a:lnTo>
                  <a:lnTo>
                    <a:pt x="0" y="258341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11DAC48-1F05-4643-9828-AC0712A4FDC3}"/>
              </a:ext>
            </a:extLst>
          </p:cNvPr>
          <p:cNvSpPr txBox="1"/>
          <p:nvPr/>
        </p:nvSpPr>
        <p:spPr>
          <a:xfrm>
            <a:off x="629395" y="2926487"/>
            <a:ext cx="4232704" cy="206210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/>
            <a:r>
              <a:rPr lang="ru-RU" sz="1600" b="1" dirty="0">
                <a:solidFill>
                  <a:schemeClr val="bg1"/>
                </a:solidFill>
              </a:rPr>
              <a:t>приказ Министерства здравоохранения и социального развития Российской Федерации от 26.08.2010 г. № 761н «Об утверждении Единого квалификационного справочника должностей руководителей, специалистов и служащих, раздел «Квалификационные характеристики должностей работников образования</a:t>
            </a:r>
            <a:r>
              <a:rPr lang="ru-RU" sz="1600" b="1" dirty="0" smtClean="0">
                <a:solidFill>
                  <a:schemeClr val="bg1"/>
                </a:solidFill>
              </a:rPr>
              <a:t>»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1B6586C-CF85-44F7-91FF-F0477E24346B}"/>
              </a:ext>
            </a:extLst>
          </p:cNvPr>
          <p:cNvSpPr txBox="1"/>
          <p:nvPr/>
        </p:nvSpPr>
        <p:spPr>
          <a:xfrm>
            <a:off x="7508321" y="2978741"/>
            <a:ext cx="4143748" cy="181588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/>
            <a:r>
              <a:rPr lang="ru-RU" sz="1600" b="1" dirty="0"/>
              <a:t>приказ Министерства труда и социальной защиты Российской Федерации от 28.09.2018г. №603н «Об утверждения профессионального стандарта «Мастер производственного обучения вождению транспортных средств соответствующих категорий и подкатегорий</a:t>
            </a:r>
            <a:r>
              <a:rPr lang="ru-RU" sz="1600" b="1" dirty="0" smtClean="0"/>
              <a:t>»</a:t>
            </a:r>
            <a:endParaRPr lang="ru-RU" sz="1600" b="1" dirty="0"/>
          </a:p>
        </p:txBody>
      </p:sp>
      <p:pic>
        <p:nvPicPr>
          <p:cNvPr id="18" name="Рисунок 17" descr="Учитель">
            <a:extLst>
              <a:ext uri="{FF2B5EF4-FFF2-40B4-BE49-F238E27FC236}">
                <a16:creationId xmlns:a16="http://schemas.microsoft.com/office/drawing/2014/main" xmlns="" id="{329778A4-5C1C-4109-ADC3-FCF6A40A48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77097" y="4659128"/>
            <a:ext cx="1214866" cy="1214866"/>
          </a:xfrm>
          <a:prstGeom prst="rect">
            <a:avLst/>
          </a:prstGeom>
        </p:spPr>
      </p:pic>
      <p:pic>
        <p:nvPicPr>
          <p:cNvPr id="19" name="Graphic 5" descr="Lightbulb">
            <a:extLst>
              <a:ext uri="{FF2B5EF4-FFF2-40B4-BE49-F238E27FC236}">
                <a16:creationId xmlns:a16="http://schemas.microsoft.com/office/drawing/2014/main" xmlns="" id="{F8326A60-FE4A-488B-94A5-947EE6326D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15938" y="1790300"/>
            <a:ext cx="914400" cy="9144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E4EF8A49-5EDB-4573-965D-C170F1B8B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0000"/>
                </a:solidFill>
                <a:ea typeface="Calibri"/>
              </a:rPr>
              <a:t/>
            </a:r>
            <a:br>
              <a:rPr lang="ru-RU" dirty="0" smtClean="0">
                <a:solidFill>
                  <a:srgbClr val="000000"/>
                </a:solidFill>
                <a:ea typeface="Calibri"/>
              </a:rPr>
            </a:br>
            <a:r>
              <a:rPr lang="ru-RU" dirty="0">
                <a:solidFill>
                  <a:srgbClr val="000000"/>
                </a:solidFill>
                <a:ea typeface="Calibri"/>
              </a:rPr>
              <a:t/>
            </a:r>
            <a:br>
              <a:rPr lang="ru-RU" dirty="0">
                <a:solidFill>
                  <a:srgbClr val="000000"/>
                </a:solidFill>
                <a:ea typeface="Calibri"/>
              </a:rPr>
            </a:br>
            <a:r>
              <a:rPr lang="ru-RU" dirty="0" smtClean="0">
                <a:solidFill>
                  <a:srgbClr val="000000"/>
                </a:solidFill>
                <a:ea typeface="Calibri"/>
              </a:rPr>
              <a:t>Обязательные </a:t>
            </a:r>
            <a:r>
              <a:rPr lang="ru-RU" dirty="0">
                <a:solidFill>
                  <a:srgbClr val="000000"/>
                </a:solidFill>
                <a:ea typeface="Calibri"/>
              </a:rPr>
              <a:t>требования, подлежащие проверке </a:t>
            </a:r>
            <a:r>
              <a:rPr lang="ru-RU" dirty="0">
                <a:ea typeface="Calibri"/>
              </a:rPr>
              <a:t>по государственному контролю (надзору) в сфере образования и по лицензионному контролю за деятельностью организаций, осуществляющих образовательную деятельность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583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ounded Rectangle 2">
            <a:extLst>
              <a:ext uri="{FF2B5EF4-FFF2-40B4-BE49-F238E27FC236}">
                <a16:creationId xmlns:a16="http://schemas.microsoft.com/office/drawing/2014/main" xmlns="" id="{E6FAF292-9DC0-4002-845A-E9F7D91FB8D8}"/>
              </a:ext>
            </a:extLst>
          </p:cNvPr>
          <p:cNvSpPr/>
          <p:nvPr/>
        </p:nvSpPr>
        <p:spPr>
          <a:xfrm rot="16200000">
            <a:off x="2413884" y="34793"/>
            <a:ext cx="1978729" cy="5039331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Rounded Rectangle 8">
            <a:extLst>
              <a:ext uri="{FF2B5EF4-FFF2-40B4-BE49-F238E27FC236}">
                <a16:creationId xmlns:a16="http://schemas.microsoft.com/office/drawing/2014/main" xmlns="" id="{16204CDE-2BEF-4E08-B1C2-06C2FCE1DCD6}"/>
              </a:ext>
            </a:extLst>
          </p:cNvPr>
          <p:cNvSpPr/>
          <p:nvPr/>
        </p:nvSpPr>
        <p:spPr>
          <a:xfrm rot="16200000">
            <a:off x="331453" y="1679956"/>
            <a:ext cx="1182333" cy="952608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87" name="Rounded Rectangle 11">
            <a:extLst>
              <a:ext uri="{FF2B5EF4-FFF2-40B4-BE49-F238E27FC236}">
                <a16:creationId xmlns:a16="http://schemas.microsoft.com/office/drawing/2014/main" xmlns="" id="{E83CCE19-AADE-47B8-B9FD-CF2EF55008CA}"/>
              </a:ext>
            </a:extLst>
          </p:cNvPr>
          <p:cNvSpPr/>
          <p:nvPr/>
        </p:nvSpPr>
        <p:spPr>
          <a:xfrm rot="5400000" flipH="1">
            <a:off x="7702588" y="106459"/>
            <a:ext cx="1978729" cy="4896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Rounded Rectangle 8">
            <a:extLst>
              <a:ext uri="{FF2B5EF4-FFF2-40B4-BE49-F238E27FC236}">
                <a16:creationId xmlns:a16="http://schemas.microsoft.com/office/drawing/2014/main" xmlns="" id="{24895EFE-423A-46AF-91EC-3C37432A313E}"/>
              </a:ext>
            </a:extLst>
          </p:cNvPr>
          <p:cNvSpPr/>
          <p:nvPr/>
        </p:nvSpPr>
        <p:spPr>
          <a:xfrm rot="5400000" flipH="1">
            <a:off x="10802444" y="1758375"/>
            <a:ext cx="1182333" cy="952608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3E02EE8C-C77D-4ADA-8FD4-F67C7889BA65}"/>
              </a:ext>
            </a:extLst>
          </p:cNvPr>
          <p:cNvSpPr txBox="1"/>
          <p:nvPr/>
        </p:nvSpPr>
        <p:spPr>
          <a:xfrm>
            <a:off x="1635057" y="1643513"/>
            <a:ext cx="42878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Постановление Правительства РФ от</a:t>
            </a:r>
            <a:r>
              <a:rPr lang="ru-RU" sz="1600" b="1" dirty="0"/>
              <a:t> 26 августа 2013 г. № 729</a:t>
            </a:r>
          </a:p>
          <a:p>
            <a:pPr algn="ctr"/>
            <a:r>
              <a:rPr lang="ru-RU" sz="1600" b="1" dirty="0"/>
              <a:t>О федеральной информационной системе "Федеральный реестр сведений о документах об образовании и (или) о квалификации, документах об обучении»</a:t>
            </a:r>
          </a:p>
        </p:txBody>
      </p:sp>
      <p:sp>
        <p:nvSpPr>
          <p:cNvPr id="45" name="Text Placeholder 12">
            <a:extLst>
              <a:ext uri="{FF2B5EF4-FFF2-40B4-BE49-F238E27FC236}">
                <a16:creationId xmlns:a16="http://schemas.microsoft.com/office/drawing/2014/main" xmlns="" id="{45A84089-2130-473E-AB33-627583E384C8}"/>
              </a:ext>
            </a:extLst>
          </p:cNvPr>
          <p:cNvSpPr txBox="1">
            <a:spLocks/>
          </p:cNvSpPr>
          <p:nvPr/>
        </p:nvSpPr>
        <p:spPr>
          <a:xfrm>
            <a:off x="10531812" y="1884180"/>
            <a:ext cx="472255" cy="5441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6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85" name="Rounded Rectangle 8">
            <a:extLst>
              <a:ext uri="{FF2B5EF4-FFF2-40B4-BE49-F238E27FC236}">
                <a16:creationId xmlns:a16="http://schemas.microsoft.com/office/drawing/2014/main" xmlns="" id="{90095466-BBFA-4F56-AD60-76FB27316305}"/>
              </a:ext>
            </a:extLst>
          </p:cNvPr>
          <p:cNvSpPr/>
          <p:nvPr/>
        </p:nvSpPr>
        <p:spPr>
          <a:xfrm rot="16200000">
            <a:off x="2435796" y="2135553"/>
            <a:ext cx="2059866" cy="5164291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6" name="Rounded Rectangle 8">
            <a:extLst>
              <a:ext uri="{FF2B5EF4-FFF2-40B4-BE49-F238E27FC236}">
                <a16:creationId xmlns:a16="http://schemas.microsoft.com/office/drawing/2014/main" xmlns="" id="{F400A27C-F64A-43D0-92A5-F2FFCD9A53A1}"/>
              </a:ext>
            </a:extLst>
          </p:cNvPr>
          <p:cNvSpPr/>
          <p:nvPr/>
        </p:nvSpPr>
        <p:spPr>
          <a:xfrm rot="16200000">
            <a:off x="479093" y="4032111"/>
            <a:ext cx="1182334" cy="952608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91" name="Rounded Rectangle 17">
            <a:extLst>
              <a:ext uri="{FF2B5EF4-FFF2-40B4-BE49-F238E27FC236}">
                <a16:creationId xmlns:a16="http://schemas.microsoft.com/office/drawing/2014/main" xmlns="" id="{21790B9E-7C36-4C9D-995B-592C9B832512}"/>
              </a:ext>
            </a:extLst>
          </p:cNvPr>
          <p:cNvSpPr/>
          <p:nvPr/>
        </p:nvSpPr>
        <p:spPr>
          <a:xfrm rot="5400000" flipH="1">
            <a:off x="7748779" y="2269695"/>
            <a:ext cx="2059866" cy="4896001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Rounded Rectangle 8">
            <a:extLst>
              <a:ext uri="{FF2B5EF4-FFF2-40B4-BE49-F238E27FC236}">
                <a16:creationId xmlns:a16="http://schemas.microsoft.com/office/drawing/2014/main" xmlns="" id="{BB068FF9-DD53-4C04-A5F1-1699FA92B522}"/>
              </a:ext>
            </a:extLst>
          </p:cNvPr>
          <p:cNvSpPr/>
          <p:nvPr/>
        </p:nvSpPr>
        <p:spPr>
          <a:xfrm rot="5400000" flipH="1">
            <a:off x="10992946" y="3970729"/>
            <a:ext cx="1182334" cy="952608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j-lt"/>
            </a:endParaRPr>
          </a:p>
        </p:txBody>
      </p:sp>
      <p:sp>
        <p:nvSpPr>
          <p:cNvPr id="44" name="Text Placeholder 12">
            <a:extLst>
              <a:ext uri="{FF2B5EF4-FFF2-40B4-BE49-F238E27FC236}">
                <a16:creationId xmlns:a16="http://schemas.microsoft.com/office/drawing/2014/main" xmlns="" id="{765BD682-06F9-4830-8B3A-58467BC03C21}"/>
              </a:ext>
            </a:extLst>
          </p:cNvPr>
          <p:cNvSpPr txBox="1">
            <a:spLocks/>
          </p:cNvSpPr>
          <p:nvPr/>
        </p:nvSpPr>
        <p:spPr>
          <a:xfrm>
            <a:off x="1310437" y="4353769"/>
            <a:ext cx="472255" cy="5441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6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7" name="Text Placeholder 12">
            <a:extLst>
              <a:ext uri="{FF2B5EF4-FFF2-40B4-BE49-F238E27FC236}">
                <a16:creationId xmlns:a16="http://schemas.microsoft.com/office/drawing/2014/main" xmlns="" id="{9C666D4B-B192-45A0-B543-4C518DDF3ACD}"/>
              </a:ext>
            </a:extLst>
          </p:cNvPr>
          <p:cNvSpPr txBox="1">
            <a:spLocks/>
          </p:cNvSpPr>
          <p:nvPr/>
        </p:nvSpPr>
        <p:spPr>
          <a:xfrm>
            <a:off x="10531812" y="5203467"/>
            <a:ext cx="472255" cy="5441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6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6" name="Text Placeholder 12">
            <a:extLst>
              <a:ext uri="{FF2B5EF4-FFF2-40B4-BE49-F238E27FC236}">
                <a16:creationId xmlns:a16="http://schemas.microsoft.com/office/drawing/2014/main" xmlns="" id="{6B3E3451-6979-4EF7-8CBE-74902E913A8E}"/>
              </a:ext>
            </a:extLst>
          </p:cNvPr>
          <p:cNvSpPr txBox="1">
            <a:spLocks/>
          </p:cNvSpPr>
          <p:nvPr/>
        </p:nvSpPr>
        <p:spPr>
          <a:xfrm>
            <a:off x="10531812" y="3543824"/>
            <a:ext cx="472255" cy="5441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6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6F37DCB7-52FF-4454-A5C1-F27B94AED37E}"/>
              </a:ext>
            </a:extLst>
          </p:cNvPr>
          <p:cNvSpPr txBox="1"/>
          <p:nvPr/>
        </p:nvSpPr>
        <p:spPr>
          <a:xfrm>
            <a:off x="6330713" y="1610085"/>
            <a:ext cx="42878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600" b="1" dirty="0">
                <a:solidFill>
                  <a:schemeClr val="accent1"/>
                </a:solidFill>
                <a:cs typeface="Arial" pitchFamily="34" charset="0"/>
              </a:rPr>
              <a:t>приложение 2 к приказу Минобрнауки России от 26.12.2013 № 1408 «Об утверждении примерных программ профессионального обучения водителей транспортных средств соответствующих категорий и подкатегорий»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ED049404-7FEA-493A-B003-30DA62135864}"/>
              </a:ext>
            </a:extLst>
          </p:cNvPr>
          <p:cNvSpPr txBox="1"/>
          <p:nvPr/>
        </p:nvSpPr>
        <p:spPr>
          <a:xfrm>
            <a:off x="6485416" y="3846695"/>
            <a:ext cx="45865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600" b="1" dirty="0">
                <a:cs typeface="Arial" pitchFamily="34" charset="0"/>
              </a:rPr>
              <a:t>приказ Министерства образования и науки Российской Федерации от 12.05.2015 г. № 486 «Об утверждении примерных программ переподготовки водителей транспортных средств соответствующих категорий и подкатегорий»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5B0213BA-D160-4CA8-8BCD-7847F039E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0000"/>
                </a:solidFill>
                <a:ea typeface="Calibri"/>
              </a:rPr>
              <a:t>Обязательные требования, подлежащие проверке </a:t>
            </a:r>
            <a:r>
              <a:rPr lang="ru-RU" dirty="0">
                <a:ea typeface="Calibri"/>
              </a:rPr>
              <a:t>по государственному контролю (надзору) в сфере образования и по лицензионному контролю за деятельностью организаций, осуществляющих образовательную деятельность</a:t>
            </a:r>
            <a:endParaRPr lang="ru-RU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ABBD021D-BC3D-4385-92B5-8B31599F2668}"/>
              </a:ext>
            </a:extLst>
          </p:cNvPr>
          <p:cNvSpPr txBox="1"/>
          <p:nvPr/>
        </p:nvSpPr>
        <p:spPr>
          <a:xfrm>
            <a:off x="1635057" y="3839799"/>
            <a:ext cx="44365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600" b="1" dirty="0">
                <a:solidFill>
                  <a:schemeClr val="accent2"/>
                </a:solidFill>
                <a:cs typeface="Arial" pitchFamily="34" charset="0"/>
              </a:rPr>
              <a:t>пп. 175.11 приказа Минобрнауки России от 02.07.2013 № 513 «Об утверждении перечня профессий рабочих, должностей служащих, по которым осуществляется профессиональное обучение»</a:t>
            </a:r>
          </a:p>
          <a:p>
            <a:endParaRPr lang="ru-RU" altLang="ko-KR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45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-2507" y="3054231"/>
            <a:ext cx="5986211" cy="369877"/>
          </a:xfrm>
          <a:prstGeom prst="rect">
            <a:avLst/>
          </a:prstGeom>
          <a:solidFill>
            <a:schemeClr val="accent3">
              <a:alpha val="54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228" y="3421153"/>
            <a:ext cx="5244509" cy="369332"/>
          </a:xfrm>
          <a:prstGeom prst="rect">
            <a:avLst/>
          </a:prstGeom>
          <a:solidFill>
            <a:schemeClr val="accent4">
              <a:alpha val="54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830920" y="988455"/>
            <a:ext cx="3362543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пп. 1 – 6, пп. 8 - 13 приказа Минобрнауки России 26.08.2020 №438  «Об утверждении Порядка организации и осуществления образовательной деятельности по основным программам профессионального обучения»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D46CA6C2-F1EB-4EB1-858E-BD3CE49D5ADB}"/>
              </a:ext>
            </a:extLst>
          </p:cNvPr>
          <p:cNvSpPr txBox="1"/>
          <p:nvPr/>
        </p:nvSpPr>
        <p:spPr>
          <a:xfrm flipH="1">
            <a:off x="6954927" y="3054777"/>
            <a:ext cx="5240636" cy="369332"/>
          </a:xfrm>
          <a:prstGeom prst="rect">
            <a:avLst/>
          </a:prstGeom>
          <a:solidFill>
            <a:schemeClr val="accent1">
              <a:alpha val="54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CFBDCDBF-8E51-4855-AC5C-C9562D2E91E2}"/>
              </a:ext>
            </a:extLst>
          </p:cNvPr>
          <p:cNvSpPr txBox="1"/>
          <p:nvPr/>
        </p:nvSpPr>
        <p:spPr>
          <a:xfrm flipH="1">
            <a:off x="6320588" y="3421153"/>
            <a:ext cx="5947229" cy="369332"/>
          </a:xfrm>
          <a:prstGeom prst="rect">
            <a:avLst/>
          </a:prstGeom>
          <a:solidFill>
            <a:schemeClr val="accent4">
              <a:alpha val="54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9E6487DA-5AE9-4603-8E5C-A18E67CE9967}"/>
              </a:ext>
            </a:extLst>
          </p:cNvPr>
          <p:cNvSpPr txBox="1"/>
          <p:nvPr/>
        </p:nvSpPr>
        <p:spPr>
          <a:xfrm flipH="1">
            <a:off x="6947568" y="1017179"/>
            <a:ext cx="3690084" cy="20621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r"/>
            <a:r>
              <a:rPr lang="ru-RU" sz="16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пп. 1 – 7 приказа Рособрнадзора от 29.05.2014 № 785 «Об утверждении требований к структуре официального сайта образовательной организации в информационно-телекоммуникационной сети «Интернет» и формату представления на нем информации».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1830920" y="3966277"/>
            <a:ext cx="3362543" cy="20621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1600" b="1" dirty="0">
                <a:solidFill>
                  <a:srgbClr val="262626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Приказ Минпросвещения России от 17.08.2020 N 416</a:t>
            </a:r>
          </a:p>
          <a:p>
            <a:pPr lvl="0"/>
            <a:r>
              <a:rPr lang="ru-RU" sz="1600" b="1" dirty="0">
                <a:solidFill>
                  <a:srgbClr val="262626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"Об утверждении примерных программ переподготовки водителей транспортных средств с категорий "А" и "М" на категорию "В", с подкатегории "А1" на категорию "В"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6947568" y="3998249"/>
            <a:ext cx="3690084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r"/>
            <a:r>
              <a:rPr lang="ru-RU" sz="1600" b="1" dirty="0">
                <a:solidFill>
                  <a:srgbClr val="262626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Приказ Минпросвещения России от 17.08.2020 N 417</a:t>
            </a:r>
          </a:p>
          <a:p>
            <a:pPr lvl="0" algn="r"/>
            <a:r>
              <a:rPr lang="ru-RU" sz="1600" b="1" dirty="0">
                <a:solidFill>
                  <a:srgbClr val="262626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"Об утверждении примерных программ переподготовки водителей транспортных средств с категории "Tb" на категории "B", "C", "D" и подкатегории "B1", "C1", "D1"</a:t>
            </a:r>
          </a:p>
        </p:txBody>
      </p:sp>
      <p:pic>
        <p:nvPicPr>
          <p:cNvPr id="6" name="Рисунок 5" descr="Диаграмма с подъемом">
            <a:extLst>
              <a:ext uri="{FF2B5EF4-FFF2-40B4-BE49-F238E27FC236}">
                <a16:creationId xmlns:a16="http://schemas.microsoft.com/office/drawing/2014/main" xmlns="" id="{E7218ADB-15E1-4B9D-A8B9-2577C93EF8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86299" y="1167558"/>
            <a:ext cx="1188000" cy="1188000"/>
          </a:xfrm>
          <a:prstGeom prst="rect">
            <a:avLst/>
          </a:prstGeom>
        </p:spPr>
      </p:pic>
      <p:pic>
        <p:nvPicPr>
          <p:cNvPr id="8" name="Рисунок 7" descr="Одна шестеренка">
            <a:extLst>
              <a:ext uri="{FF2B5EF4-FFF2-40B4-BE49-F238E27FC236}">
                <a16:creationId xmlns:a16="http://schemas.microsoft.com/office/drawing/2014/main" xmlns="" id="{C25CBAE5-A276-4D2F-8A17-1D1FD655CB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89803" y="4353356"/>
            <a:ext cx="1516106" cy="1516106"/>
          </a:xfrm>
          <a:prstGeom prst="rect">
            <a:avLst/>
          </a:prstGeom>
        </p:spPr>
      </p:pic>
      <p:pic>
        <p:nvPicPr>
          <p:cNvPr id="28" name="Рисунок 27" descr="Человек с идеей">
            <a:extLst>
              <a:ext uri="{FF2B5EF4-FFF2-40B4-BE49-F238E27FC236}">
                <a16:creationId xmlns:a16="http://schemas.microsoft.com/office/drawing/2014/main" xmlns="" id="{AEDDC8B1-CF6C-4BB6-9F7E-14B96A156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23273" y="968737"/>
            <a:ext cx="1449166" cy="1449166"/>
          </a:xfrm>
          <a:prstGeom prst="rect">
            <a:avLst/>
          </a:prstGeom>
        </p:spPr>
      </p:pic>
      <p:pic>
        <p:nvPicPr>
          <p:cNvPr id="30" name="Рисунок 29" descr="Целевая аудитория">
            <a:extLst>
              <a:ext uri="{FF2B5EF4-FFF2-40B4-BE49-F238E27FC236}">
                <a16:creationId xmlns:a16="http://schemas.microsoft.com/office/drawing/2014/main" xmlns="" id="{9164F520-3381-4F10-9932-6634BDB0204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637652" y="4367213"/>
            <a:ext cx="1285295" cy="128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22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человек, компьютер, женщина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ACF42FD6-36A3-461B-81A6-227EB7C894A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222" b="12222"/>
          <a:stretch>
            <a:fillRect/>
          </a:stretch>
        </p:blipFill>
        <p:spPr/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41414636-CE8E-465F-BFEE-0671819A6847}"/>
              </a:ext>
            </a:extLst>
          </p:cNvPr>
          <p:cNvSpPr/>
          <p:nvPr/>
        </p:nvSpPr>
        <p:spPr>
          <a:xfrm>
            <a:off x="6204824" y="4818045"/>
            <a:ext cx="440465" cy="420317"/>
          </a:xfrm>
          <a:custGeom>
            <a:avLst/>
            <a:gdLst>
              <a:gd name="connsiteX0" fmla="*/ 0 w 435703"/>
              <a:gd name="connsiteY0" fmla="*/ 0 h 420317"/>
              <a:gd name="connsiteX1" fmla="*/ 435703 w 435703"/>
              <a:gd name="connsiteY1" fmla="*/ 0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35703"/>
              <a:gd name="connsiteY0" fmla="*/ 0 h 420317"/>
              <a:gd name="connsiteX1" fmla="*/ 435703 w 435703"/>
              <a:gd name="connsiteY1" fmla="*/ 14288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40465"/>
              <a:gd name="connsiteY0" fmla="*/ 0 h 420317"/>
              <a:gd name="connsiteX1" fmla="*/ 440465 w 440465"/>
              <a:gd name="connsiteY1" fmla="*/ 19051 h 420317"/>
              <a:gd name="connsiteX2" fmla="*/ 176733 w 440465"/>
              <a:gd name="connsiteY2" fmla="*/ 420317 h 420317"/>
              <a:gd name="connsiteX3" fmla="*/ 175459 w 440465"/>
              <a:gd name="connsiteY3" fmla="*/ 420317 h 420317"/>
              <a:gd name="connsiteX4" fmla="*/ 0 w 440465"/>
              <a:gd name="connsiteY4" fmla="*/ 0 h 420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465" h="420317">
                <a:moveTo>
                  <a:pt x="0" y="0"/>
                </a:moveTo>
                <a:lnTo>
                  <a:pt x="440465" y="19051"/>
                </a:lnTo>
                <a:lnTo>
                  <a:pt x="176733" y="420317"/>
                </a:lnTo>
                <a:lnTo>
                  <a:pt x="175459" y="420317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D25C89B9-7A78-479F-9318-CA2484706F89}"/>
              </a:ext>
            </a:extLst>
          </p:cNvPr>
          <p:cNvSpPr/>
          <p:nvPr/>
        </p:nvSpPr>
        <p:spPr>
          <a:xfrm>
            <a:off x="1" y="1802675"/>
            <a:ext cx="6643219" cy="3038475"/>
          </a:xfrm>
          <a:custGeom>
            <a:avLst/>
            <a:gdLst>
              <a:gd name="connsiteX0" fmla="*/ 0 w 6643219"/>
              <a:gd name="connsiteY0" fmla="*/ 0 h 2821648"/>
              <a:gd name="connsiteX1" fmla="*/ 5465335 w 6643219"/>
              <a:gd name="connsiteY1" fmla="*/ 0 h 2821648"/>
              <a:gd name="connsiteX2" fmla="*/ 6643219 w 6643219"/>
              <a:gd name="connsiteY2" fmla="*/ 2821648 h 2821648"/>
              <a:gd name="connsiteX3" fmla="*/ 0 w 6643219"/>
              <a:gd name="connsiteY3" fmla="*/ 2821648 h 2821648"/>
              <a:gd name="connsiteX4" fmla="*/ 0 w 6643219"/>
              <a:gd name="connsiteY4" fmla="*/ 0 h 282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3219" h="2821648">
                <a:moveTo>
                  <a:pt x="0" y="0"/>
                </a:moveTo>
                <a:lnTo>
                  <a:pt x="5465335" y="0"/>
                </a:lnTo>
                <a:lnTo>
                  <a:pt x="6643219" y="2821648"/>
                </a:lnTo>
                <a:lnTo>
                  <a:pt x="0" y="28216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xmlns="" id="{7BA77E3E-F038-4820-B2B7-A1DE2AC78C44}"/>
              </a:ext>
            </a:extLst>
          </p:cNvPr>
          <p:cNvSpPr/>
          <p:nvPr/>
        </p:nvSpPr>
        <p:spPr>
          <a:xfrm>
            <a:off x="-36904" y="3185578"/>
            <a:ext cx="6150643" cy="277830"/>
          </a:xfrm>
          <a:custGeom>
            <a:avLst/>
            <a:gdLst>
              <a:gd name="connsiteX0" fmla="*/ 0 w 2198246"/>
              <a:gd name="connsiteY0" fmla="*/ 0 h 252000"/>
              <a:gd name="connsiteX1" fmla="*/ 2198246 w 2198246"/>
              <a:gd name="connsiteY1" fmla="*/ 0 h 252000"/>
              <a:gd name="connsiteX2" fmla="*/ 2198246 w 2198246"/>
              <a:gd name="connsiteY2" fmla="*/ 252000 h 252000"/>
              <a:gd name="connsiteX3" fmla="*/ 0 w 2198246"/>
              <a:gd name="connsiteY3" fmla="*/ 252000 h 252000"/>
              <a:gd name="connsiteX4" fmla="*/ 0 w 2198246"/>
              <a:gd name="connsiteY4" fmla="*/ 0 h 252000"/>
              <a:gd name="connsiteX0" fmla="*/ 0 w 2258536"/>
              <a:gd name="connsiteY0" fmla="*/ 0 h 252000"/>
              <a:gd name="connsiteX1" fmla="*/ 2198246 w 2258536"/>
              <a:gd name="connsiteY1" fmla="*/ 0 h 252000"/>
              <a:gd name="connsiteX2" fmla="*/ 2258536 w 2258536"/>
              <a:gd name="connsiteY2" fmla="*/ 241952 h 252000"/>
              <a:gd name="connsiteX3" fmla="*/ 0 w 2258536"/>
              <a:gd name="connsiteY3" fmla="*/ 252000 h 252000"/>
              <a:gd name="connsiteX4" fmla="*/ 0 w 2258536"/>
              <a:gd name="connsiteY4" fmla="*/ 0 h 252000"/>
              <a:gd name="connsiteX0" fmla="*/ 0 w 2258536"/>
              <a:gd name="connsiteY0" fmla="*/ 0 h 252000"/>
              <a:gd name="connsiteX1" fmla="*/ 2137956 w 2258536"/>
              <a:gd name="connsiteY1" fmla="*/ 0 h 252000"/>
              <a:gd name="connsiteX2" fmla="*/ 2258536 w 2258536"/>
              <a:gd name="connsiteY2" fmla="*/ 241952 h 252000"/>
              <a:gd name="connsiteX3" fmla="*/ 0 w 2258536"/>
              <a:gd name="connsiteY3" fmla="*/ 252000 h 252000"/>
              <a:gd name="connsiteX4" fmla="*/ 0 w 2258536"/>
              <a:gd name="connsiteY4" fmla="*/ 0 h 252000"/>
              <a:gd name="connsiteX0" fmla="*/ 0 w 2243463"/>
              <a:gd name="connsiteY0" fmla="*/ 0 h 252000"/>
              <a:gd name="connsiteX1" fmla="*/ 2137956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48005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48005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38480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6350 h 258350"/>
              <a:gd name="connsiteX1" fmla="*/ 2148005 w 2243463"/>
              <a:gd name="connsiteY1" fmla="*/ 0 h 258350"/>
              <a:gd name="connsiteX2" fmla="*/ 2243463 w 2243463"/>
              <a:gd name="connsiteY2" fmla="*/ 248302 h 258350"/>
              <a:gd name="connsiteX3" fmla="*/ 0 w 2243463"/>
              <a:gd name="connsiteY3" fmla="*/ 258350 h 258350"/>
              <a:gd name="connsiteX4" fmla="*/ 0 w 2243463"/>
              <a:gd name="connsiteY4" fmla="*/ 6350 h 258350"/>
              <a:gd name="connsiteX0" fmla="*/ 0 w 2284524"/>
              <a:gd name="connsiteY0" fmla="*/ 6350 h 258350"/>
              <a:gd name="connsiteX1" fmla="*/ 2148005 w 2284524"/>
              <a:gd name="connsiteY1" fmla="*/ 0 h 258350"/>
              <a:gd name="connsiteX2" fmla="*/ 2284524 w 2284524"/>
              <a:gd name="connsiteY2" fmla="*/ 248302 h 258350"/>
              <a:gd name="connsiteX3" fmla="*/ 0 w 2284524"/>
              <a:gd name="connsiteY3" fmla="*/ 258350 h 258350"/>
              <a:gd name="connsiteX4" fmla="*/ 0 w 2284524"/>
              <a:gd name="connsiteY4" fmla="*/ 6350 h 258350"/>
              <a:gd name="connsiteX0" fmla="*/ 0 w 2284524"/>
              <a:gd name="connsiteY0" fmla="*/ 9881 h 261881"/>
              <a:gd name="connsiteX1" fmla="*/ 2142553 w 2284524"/>
              <a:gd name="connsiteY1" fmla="*/ 0 h 261881"/>
              <a:gd name="connsiteX2" fmla="*/ 2284524 w 2284524"/>
              <a:gd name="connsiteY2" fmla="*/ 25183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84524"/>
              <a:gd name="connsiteY0" fmla="*/ 9881 h 261881"/>
              <a:gd name="connsiteX1" fmla="*/ 2142553 w 2284524"/>
              <a:gd name="connsiteY1" fmla="*/ 0 h 261881"/>
              <a:gd name="connsiteX2" fmla="*/ 2284524 w 2284524"/>
              <a:gd name="connsiteY2" fmla="*/ 25536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84524"/>
              <a:gd name="connsiteY0" fmla="*/ 9881 h 261881"/>
              <a:gd name="connsiteX1" fmla="*/ 2119547 w 2284524"/>
              <a:gd name="connsiteY1" fmla="*/ 0 h 261881"/>
              <a:gd name="connsiteX2" fmla="*/ 2284524 w 2284524"/>
              <a:gd name="connsiteY2" fmla="*/ 25536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75322"/>
              <a:gd name="connsiteY0" fmla="*/ 9881 h 261881"/>
              <a:gd name="connsiteX1" fmla="*/ 2119547 w 2275322"/>
              <a:gd name="connsiteY1" fmla="*/ 0 h 261881"/>
              <a:gd name="connsiteX2" fmla="*/ 2275322 w 2275322"/>
              <a:gd name="connsiteY2" fmla="*/ 255363 h 261881"/>
              <a:gd name="connsiteX3" fmla="*/ 0 w 2275322"/>
              <a:gd name="connsiteY3" fmla="*/ 261881 h 261881"/>
              <a:gd name="connsiteX4" fmla="*/ 0 w 2275322"/>
              <a:gd name="connsiteY4" fmla="*/ 9881 h 261881"/>
              <a:gd name="connsiteX0" fmla="*/ 0 w 2266120"/>
              <a:gd name="connsiteY0" fmla="*/ 9881 h 261881"/>
              <a:gd name="connsiteX1" fmla="*/ 2119547 w 2266120"/>
              <a:gd name="connsiteY1" fmla="*/ 0 h 261881"/>
              <a:gd name="connsiteX2" fmla="*/ 2266120 w 2266120"/>
              <a:gd name="connsiteY2" fmla="*/ 255363 h 261881"/>
              <a:gd name="connsiteX3" fmla="*/ 0 w 2266120"/>
              <a:gd name="connsiteY3" fmla="*/ 261881 h 261881"/>
              <a:gd name="connsiteX4" fmla="*/ 0 w 2266120"/>
              <a:gd name="connsiteY4" fmla="*/ 9881 h 261881"/>
              <a:gd name="connsiteX0" fmla="*/ 0 w 2266120"/>
              <a:gd name="connsiteY0" fmla="*/ 9881 h 261881"/>
              <a:gd name="connsiteX1" fmla="*/ 2119547 w 2266120"/>
              <a:gd name="connsiteY1" fmla="*/ 0 h 261881"/>
              <a:gd name="connsiteX2" fmla="*/ 2266120 w 2266120"/>
              <a:gd name="connsiteY2" fmla="*/ 252384 h 261881"/>
              <a:gd name="connsiteX3" fmla="*/ 0 w 2266120"/>
              <a:gd name="connsiteY3" fmla="*/ 261881 h 261881"/>
              <a:gd name="connsiteX4" fmla="*/ 0 w 2266120"/>
              <a:gd name="connsiteY4" fmla="*/ 9881 h 261881"/>
              <a:gd name="connsiteX0" fmla="*/ 0 w 2266120"/>
              <a:gd name="connsiteY0" fmla="*/ 25830 h 277830"/>
              <a:gd name="connsiteX1" fmla="*/ 2225225 w 2266120"/>
              <a:gd name="connsiteY1" fmla="*/ 0 h 277830"/>
              <a:gd name="connsiteX2" fmla="*/ 2266120 w 2266120"/>
              <a:gd name="connsiteY2" fmla="*/ 268333 h 277830"/>
              <a:gd name="connsiteX3" fmla="*/ 0 w 2266120"/>
              <a:gd name="connsiteY3" fmla="*/ 277830 h 277830"/>
              <a:gd name="connsiteX4" fmla="*/ 0 w 2266120"/>
              <a:gd name="connsiteY4" fmla="*/ 25830 h 277830"/>
              <a:gd name="connsiteX0" fmla="*/ 0 w 2260249"/>
              <a:gd name="connsiteY0" fmla="*/ 25830 h 277830"/>
              <a:gd name="connsiteX1" fmla="*/ 2225225 w 2260249"/>
              <a:gd name="connsiteY1" fmla="*/ 0 h 277830"/>
              <a:gd name="connsiteX2" fmla="*/ 2260249 w 2260249"/>
              <a:gd name="connsiteY2" fmla="*/ 268333 h 277830"/>
              <a:gd name="connsiteX3" fmla="*/ 0 w 2260249"/>
              <a:gd name="connsiteY3" fmla="*/ 277830 h 277830"/>
              <a:gd name="connsiteX4" fmla="*/ 0 w 2260249"/>
              <a:gd name="connsiteY4" fmla="*/ 25830 h 277830"/>
              <a:gd name="connsiteX0" fmla="*/ 0 w 2260249"/>
              <a:gd name="connsiteY0" fmla="*/ 25830 h 277830"/>
              <a:gd name="connsiteX1" fmla="*/ 2225225 w 2260249"/>
              <a:gd name="connsiteY1" fmla="*/ 0 h 277830"/>
              <a:gd name="connsiteX2" fmla="*/ 2260249 w 2260249"/>
              <a:gd name="connsiteY2" fmla="*/ 268333 h 277830"/>
              <a:gd name="connsiteX3" fmla="*/ 0 w 2260249"/>
              <a:gd name="connsiteY3" fmla="*/ 277830 h 277830"/>
              <a:gd name="connsiteX4" fmla="*/ 0 w 2260249"/>
              <a:gd name="connsiteY4" fmla="*/ 25830 h 277830"/>
              <a:gd name="connsiteX0" fmla="*/ 0 w 2264148"/>
              <a:gd name="connsiteY0" fmla="*/ 25830 h 277830"/>
              <a:gd name="connsiteX1" fmla="*/ 2225225 w 2264148"/>
              <a:gd name="connsiteY1" fmla="*/ 0 h 277830"/>
              <a:gd name="connsiteX2" fmla="*/ 2264148 w 2264148"/>
              <a:gd name="connsiteY2" fmla="*/ 268333 h 277830"/>
              <a:gd name="connsiteX3" fmla="*/ 0 w 2264148"/>
              <a:gd name="connsiteY3" fmla="*/ 277830 h 277830"/>
              <a:gd name="connsiteX4" fmla="*/ 0 w 2264148"/>
              <a:gd name="connsiteY4" fmla="*/ 25830 h 277830"/>
              <a:gd name="connsiteX0" fmla="*/ 0 w 2264148"/>
              <a:gd name="connsiteY0" fmla="*/ 25830 h 277830"/>
              <a:gd name="connsiteX1" fmla="*/ 2226525 w 2264148"/>
              <a:gd name="connsiteY1" fmla="*/ 0 h 277830"/>
              <a:gd name="connsiteX2" fmla="*/ 2264148 w 2264148"/>
              <a:gd name="connsiteY2" fmla="*/ 268333 h 277830"/>
              <a:gd name="connsiteX3" fmla="*/ 0 w 2264148"/>
              <a:gd name="connsiteY3" fmla="*/ 277830 h 277830"/>
              <a:gd name="connsiteX4" fmla="*/ 0 w 2264148"/>
              <a:gd name="connsiteY4" fmla="*/ 25830 h 277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4148" h="277830">
                <a:moveTo>
                  <a:pt x="0" y="25830"/>
                </a:moveTo>
                <a:lnTo>
                  <a:pt x="2226525" y="0"/>
                </a:lnTo>
                <a:lnTo>
                  <a:pt x="2264148" y="268333"/>
                </a:lnTo>
                <a:lnTo>
                  <a:pt x="0" y="277830"/>
                </a:lnTo>
                <a:lnTo>
                  <a:pt x="0" y="258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ABCB68E3-4E63-4297-A336-9092EF25B0A2}"/>
              </a:ext>
            </a:extLst>
          </p:cNvPr>
          <p:cNvSpPr/>
          <p:nvPr/>
        </p:nvSpPr>
        <p:spPr>
          <a:xfrm>
            <a:off x="1261241" y="1524000"/>
            <a:ext cx="4442162" cy="3600986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endParaRPr lang="ru-RU" altLang="en-US" sz="2800" b="1" kern="0" dirty="0">
              <a:solidFill>
                <a:schemeClr val="bg1"/>
              </a:solidFill>
              <a:latin typeface="+mj-lt"/>
              <a:ea typeface="+mj-ea"/>
              <a:cs typeface="Segoe UI Light" panose="020B0502040204020203" pitchFamily="34" charset="0"/>
            </a:endParaRPr>
          </a:p>
          <a:p>
            <a:pPr lvl="0" algn="ctr">
              <a:defRPr/>
            </a:pPr>
            <a:r>
              <a:rPr lang="ru-RU" altLang="en-US" sz="2800" b="1" kern="0" dirty="0">
                <a:solidFill>
                  <a:schemeClr val="bg1"/>
                </a:solidFill>
                <a:latin typeface="+mj-lt"/>
                <a:ea typeface="+mj-ea"/>
                <a:cs typeface="Segoe UI Light" panose="020B0502040204020203" pitchFamily="34" charset="0"/>
              </a:rPr>
              <a:t>Типичные нарушения, выявленные при осуществлении</a:t>
            </a:r>
          </a:p>
          <a:p>
            <a:pPr lvl="0" algn="ctr">
              <a:defRPr/>
            </a:pPr>
            <a:r>
              <a:rPr lang="ru-RU" altLang="en-US" sz="2800" b="1" kern="0" dirty="0">
                <a:solidFill>
                  <a:schemeClr val="bg1"/>
                </a:solidFill>
                <a:latin typeface="+mj-lt"/>
                <a:ea typeface="+mj-ea"/>
                <a:cs typeface="Segoe UI Light" panose="020B0502040204020203" pitchFamily="34" charset="0"/>
              </a:rPr>
              <a:t>лицензионного контроля за образовательной деятельностью</a:t>
            </a:r>
          </a:p>
        </p:txBody>
      </p:sp>
    </p:spTree>
    <p:extLst>
      <p:ext uri="{BB962C8B-B14F-4D97-AF65-F5344CB8AC3E}">
        <p14:creationId xmlns:p14="http://schemas.microsoft.com/office/powerpoint/2010/main" val="285191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48A3F41-3706-4111-89D8-C69DBD6D4C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82454" y="1837286"/>
            <a:ext cx="3814734" cy="3196146"/>
          </a:xfrm>
        </p:spPr>
        <p:txBody>
          <a:bodyPr/>
          <a:lstStyle/>
          <a:p>
            <a:r>
              <a:rPr lang="ru-RU" sz="3600" b="1" dirty="0">
                <a:solidFill>
                  <a:schemeClr val="accent1"/>
                </a:solidFill>
              </a:rPr>
              <a:t>невыполнение в срок законного предписания об устранении выявленных нарушений </a:t>
            </a:r>
            <a:r>
              <a:rPr lang="ru-RU" sz="3600" b="1" dirty="0" smtClean="0">
                <a:solidFill>
                  <a:schemeClr val="accent1"/>
                </a:solidFill>
              </a:rPr>
              <a:t>законодательства</a:t>
            </a:r>
            <a:endParaRPr lang="ru-RU" sz="3600" b="1" dirty="0">
              <a:solidFill>
                <a:schemeClr val="accent1"/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23F08AE-F59F-4F75-B542-1D993DDAB5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sz="3600" b="1" dirty="0">
                <a:solidFill>
                  <a:schemeClr val="accent1"/>
                </a:solidFill>
              </a:rPr>
              <a:t>нарушение лицензионных требований осуществления образовательной деятельности, в том числе грубые </a:t>
            </a:r>
            <a:r>
              <a:rPr lang="ru-RU" sz="3600" b="1" dirty="0" smtClean="0">
                <a:solidFill>
                  <a:schemeClr val="accent1"/>
                </a:solidFill>
              </a:rPr>
              <a:t>нарушения</a:t>
            </a:r>
            <a:endParaRPr lang="ru-RU" sz="3600" b="1" dirty="0">
              <a:solidFill>
                <a:schemeClr val="accent1"/>
              </a:solidFill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0466293F-4CE3-489F-8B6A-406347B54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Можно </a:t>
            </a:r>
            <a:r>
              <a:rPr lang="ru-RU" dirty="0"/>
              <a:t>выделить 2 основные группы нарушений, выявленных при осуществлении лицензионного контроля за образовательной деятельностью</a:t>
            </a:r>
            <a:br>
              <a:rPr lang="ru-RU" dirty="0"/>
            </a:br>
            <a:endParaRPr lang="ru-RU" dirty="0"/>
          </a:p>
        </p:txBody>
      </p:sp>
      <p:pic>
        <p:nvPicPr>
          <p:cNvPr id="10" name="Рисунок 9" descr="Мозговой штурм в группе">
            <a:extLst>
              <a:ext uri="{FF2B5EF4-FFF2-40B4-BE49-F238E27FC236}">
                <a16:creationId xmlns:a16="http://schemas.microsoft.com/office/drawing/2014/main" xmlns="" id="{AD79260C-DB53-4211-B155-7D34FA28F9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17347" y="1837286"/>
            <a:ext cx="864000" cy="864000"/>
          </a:xfrm>
          <a:prstGeom prst="rect">
            <a:avLst/>
          </a:prstGeom>
        </p:spPr>
      </p:pic>
      <p:pic>
        <p:nvPicPr>
          <p:cNvPr id="12" name="Рисунок 11" descr="Целевая аудитория">
            <a:extLst>
              <a:ext uri="{FF2B5EF4-FFF2-40B4-BE49-F238E27FC236}">
                <a16:creationId xmlns:a16="http://schemas.microsoft.com/office/drawing/2014/main" xmlns="" id="{83AB97DC-3542-47A4-AE14-DC936C3761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772147" y="3289833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25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Курск-2">
      <a:dk1>
        <a:srgbClr val="262626"/>
      </a:dk1>
      <a:lt1>
        <a:srgbClr val="FFFFFF"/>
      </a:lt1>
      <a:dk2>
        <a:srgbClr val="C8C8C8"/>
      </a:dk2>
      <a:lt2>
        <a:srgbClr val="E7E6E6"/>
      </a:lt2>
      <a:accent1>
        <a:srgbClr val="3AADA5"/>
      </a:accent1>
      <a:accent2>
        <a:srgbClr val="0080B6"/>
      </a:accent2>
      <a:accent3>
        <a:srgbClr val="3AADA5"/>
      </a:accent3>
      <a:accent4>
        <a:srgbClr val="00ADEE"/>
      </a:accent4>
      <a:accent5>
        <a:srgbClr val="0080B6"/>
      </a:accent5>
      <a:accent6>
        <a:srgbClr val="3AADA5"/>
      </a:accent6>
      <a:hlink>
        <a:srgbClr val="262626"/>
      </a:hlink>
      <a:folHlink>
        <a:srgbClr val="262626"/>
      </a:folHlink>
    </a:clrScheme>
    <a:fontScheme name="Другая 9">
      <a:majorFont>
        <a:latin typeface="Segoe UI Semibold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3484</TotalTime>
  <Words>1714</Words>
  <Application>Microsoft Office PowerPoint</Application>
  <PresentationFormat>Произвольный</PresentationFormat>
  <Paragraphs>111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Презентация PowerPoint</vt:lpstr>
      <vt:lpstr>Презентация PowerPoint</vt:lpstr>
      <vt:lpstr>Презентация PowerPoint</vt:lpstr>
      <vt:lpstr>   Обязательные требования, подлежащие проверке по государственному контролю (надзору) в сфере образования и по лицензионному контролю за деятельностью организаций, осуществляющих образовательную деятельность</vt:lpstr>
      <vt:lpstr>  Обязательные требования, подлежащие проверке по государственному контролю (надзору) в сфере образования и по лицензионному контролю за деятельностью организаций, осуществляющих образовательную деятельность</vt:lpstr>
      <vt:lpstr>Обязательные требования, подлежащие проверке по государственному контролю (надзору) в сфере образования и по лицензионному контролю за деятельностью организаций, осуществляющих образовательную деятельность</vt:lpstr>
      <vt:lpstr>Презентация PowerPoint</vt:lpstr>
      <vt:lpstr>Презентация PowerPoint</vt:lpstr>
      <vt:lpstr> Можно выделить 2 основные группы нарушений, выявленных при осуществлении лицензионного контроля за образовательной деятельностью </vt:lpstr>
      <vt:lpstr>При осуществлении лицензионного контроля за образовательной деятельностью больше всего выявлено случаев следующих нарушений лицензионных требований   </vt:lpstr>
      <vt:lpstr>Презентация PowerPoint</vt:lpstr>
      <vt:lpstr>Презентация PowerPoint</vt:lpstr>
      <vt:lpstr>Нарушение требований к наличию, содержанию, разработке и принятию локальных нормативных актов </vt:lpstr>
      <vt:lpstr>Нарушение обязательных требований законодательства Российской Федерации, связанных с размещением информации на официальном сайте </vt:lpstr>
      <vt:lpstr>Презентация PowerPoint</vt:lpstr>
      <vt:lpstr>На официальном сайте образовательной организации обязательны к размещению </vt:lpstr>
      <vt:lpstr>Презентация PowerPoint</vt:lpstr>
      <vt:lpstr>Возникновение образовательных отношений </vt:lpstr>
      <vt:lpstr>Презентация PowerPoint</vt:lpstr>
      <vt:lpstr>Нарушение порядка организации и осуществления образовательной деятельности по основным программам профессионального обучения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Дмитрий Вячеславович Иванов</dc:creator>
  <cp:lastModifiedBy>Дмитрий Вячеславович Иванов</cp:lastModifiedBy>
  <cp:revision>1439</cp:revision>
  <dcterms:created xsi:type="dcterms:W3CDTF">2018-08-30T06:48:50Z</dcterms:created>
  <dcterms:modified xsi:type="dcterms:W3CDTF">2020-10-29T13:59:25Z</dcterms:modified>
</cp:coreProperties>
</file>