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  <p:sldId id="267" r:id="rId13"/>
    <p:sldId id="268" r:id="rId14"/>
    <p:sldId id="270" r:id="rId15"/>
    <p:sldId id="284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1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02" r:id="rId5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1D0345-5B8A-43B3-A61C-9CEC81874EBE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D6A69A-98A1-4F22-B7BD-1BDD2C377B3E}">
      <dgm:prSet custT="1"/>
      <dgm:spPr/>
      <dgm:t>
        <a:bodyPr/>
        <a:lstStyle/>
        <a:p>
          <a:r>
            <a:rPr lang="ru-RU" sz="1300" b="1" dirty="0" smtClean="0">
              <a:solidFill>
                <a:srgbClr val="FFFF00"/>
              </a:solidFill>
            </a:rPr>
            <a:t>Освоение образовательной программы, в том числе отдельной части или всего объема учебного предмета, курса, дисциплины (модуля) образовательной программы, сопровождается текущим контролем успеваемости и промежуточной аттестацией обучающихся</a:t>
          </a:r>
          <a:endParaRPr lang="ru-RU" sz="1300" b="1" dirty="0">
            <a:solidFill>
              <a:srgbClr val="FFFF00"/>
            </a:solidFill>
          </a:endParaRPr>
        </a:p>
      </dgm:t>
    </dgm:pt>
    <dgm:pt modelId="{DE34D03F-E7D7-4620-A52A-64CA34EC489B}" type="parTrans" cxnId="{5DEFA566-D652-4C5E-AE93-C4104B34D7EF}">
      <dgm:prSet/>
      <dgm:spPr/>
      <dgm:t>
        <a:bodyPr/>
        <a:lstStyle/>
        <a:p>
          <a:endParaRPr lang="ru-RU"/>
        </a:p>
      </dgm:t>
    </dgm:pt>
    <dgm:pt modelId="{7B989185-83BA-4478-95D7-57B48FEF5458}" type="sibTrans" cxnId="{5DEFA566-D652-4C5E-AE93-C4104B34D7EF}">
      <dgm:prSet/>
      <dgm:spPr>
        <a:ln>
          <a:solidFill>
            <a:schemeClr val="accent3">
              <a:lumMod val="75000"/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86A0CCB6-FBA4-4110-A68A-BB09EE91C6F0}">
      <dgm:prSet custT="1"/>
      <dgm:spPr/>
      <dgm:t>
        <a:bodyPr/>
        <a:lstStyle/>
        <a:p>
          <a:r>
            <a:rPr lang="ru-RU" sz="1100" b="1" dirty="0" smtClean="0">
              <a:solidFill>
                <a:srgbClr val="FFFF00"/>
              </a:solidFill>
            </a:rPr>
            <a:t>Текущий контроль успеваемости и промежуточная аттестация являются частью внутренней системы оценки качества образования и отражают динамику индивидуальных образовательных достижений обучающихся в соответствии с планируемыми результатами освоения основной образовательной программы соответствующего уровня общего образования</a:t>
          </a:r>
          <a:endParaRPr lang="ru-RU" sz="1100" b="1" dirty="0">
            <a:solidFill>
              <a:srgbClr val="FFFF00"/>
            </a:solidFill>
          </a:endParaRPr>
        </a:p>
      </dgm:t>
    </dgm:pt>
    <dgm:pt modelId="{AEEC278A-FE32-4968-92BC-27EF3C390631}" type="parTrans" cxnId="{789C0825-7B51-4762-9576-DF95866CA933}">
      <dgm:prSet/>
      <dgm:spPr/>
      <dgm:t>
        <a:bodyPr/>
        <a:lstStyle/>
        <a:p>
          <a:endParaRPr lang="ru-RU"/>
        </a:p>
      </dgm:t>
    </dgm:pt>
    <dgm:pt modelId="{28E15DE6-C213-4DEE-8AD2-D39FD1BFA12E}" type="sibTrans" cxnId="{789C0825-7B51-4762-9576-DF95866CA933}">
      <dgm:prSet/>
      <dgm:spPr/>
      <dgm:t>
        <a:bodyPr/>
        <a:lstStyle/>
        <a:p>
          <a:endParaRPr lang="ru-RU"/>
        </a:p>
      </dgm:t>
    </dgm:pt>
    <dgm:pt modelId="{C63580D4-ED01-4584-BDB9-DE355BC950C5}">
      <dgm:prSet custT="1"/>
      <dgm:spPr/>
      <dgm:t>
        <a:bodyPr/>
        <a:lstStyle/>
        <a:p>
          <a:r>
            <a:rPr lang="ru-RU" sz="1300" b="1" dirty="0" smtClean="0">
              <a:solidFill>
                <a:srgbClr val="FFFF00"/>
              </a:solidFill>
            </a:rPr>
            <a:t>Образовательные достижения обучающихся подлежат текущему контролю успеваемости и промежуточной аттестации в обязательном порядке только по предметам, включенным в учебный план класса/группы,  в котором(ой) они обучаются</a:t>
          </a:r>
          <a:endParaRPr lang="ru-RU" sz="1300" b="1" dirty="0">
            <a:solidFill>
              <a:srgbClr val="FFFF00"/>
            </a:solidFill>
          </a:endParaRPr>
        </a:p>
      </dgm:t>
    </dgm:pt>
    <dgm:pt modelId="{444BD645-AE04-4F32-A3E8-6DF6F6E6D982}" type="parTrans" cxnId="{DBEC89F5-ED7D-4CD6-80DC-7EFD96A584AF}">
      <dgm:prSet/>
      <dgm:spPr/>
      <dgm:t>
        <a:bodyPr/>
        <a:lstStyle/>
        <a:p>
          <a:endParaRPr lang="ru-RU"/>
        </a:p>
      </dgm:t>
    </dgm:pt>
    <dgm:pt modelId="{904E4BC3-DCDB-4CFE-AC1D-AEF5DB691F32}" type="sibTrans" cxnId="{DBEC89F5-ED7D-4CD6-80DC-7EFD96A584AF}">
      <dgm:prSet/>
      <dgm:spPr/>
      <dgm:t>
        <a:bodyPr/>
        <a:lstStyle/>
        <a:p>
          <a:endParaRPr lang="ru-RU"/>
        </a:p>
      </dgm:t>
    </dgm:pt>
    <dgm:pt modelId="{DDD94AF8-2F0F-47DE-98D6-7AC76CB7D9D1}" type="pres">
      <dgm:prSet presAssocID="{D71D0345-5B8A-43B3-A61C-9CEC81874EB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701EC8-AE0E-4157-821C-88A5D60034D3}" type="pres">
      <dgm:prSet presAssocID="{D71D0345-5B8A-43B3-A61C-9CEC81874EBE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6DD08646-34A8-4320-903F-E15BBCE56BE1}" type="pres">
      <dgm:prSet presAssocID="{D71D0345-5B8A-43B3-A61C-9CEC81874EBE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A40065-0709-41D9-8120-8979DBD5531B}" type="pres">
      <dgm:prSet presAssocID="{D71D0345-5B8A-43B3-A61C-9CEC81874EB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3834B3-EBD7-4FFD-A43D-E169EDAF8CCD}" type="pres">
      <dgm:prSet presAssocID="{D71D0345-5B8A-43B3-A61C-9CEC81874EBE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BD6A2F-1177-412D-9EEF-39D7FA2192D4}" type="pres">
      <dgm:prSet presAssocID="{D71D0345-5B8A-43B3-A61C-9CEC81874EB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E39CF-D24F-436A-9B51-EF011AB7998E}" type="pres">
      <dgm:prSet presAssocID="{D71D0345-5B8A-43B3-A61C-9CEC81874EB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ABD67-9FCF-4B7F-AF36-F13061AE4E03}" type="pres">
      <dgm:prSet presAssocID="{D71D0345-5B8A-43B3-A61C-9CEC81874EB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692C3-68F7-42FC-82BB-160EE772DE39}" type="pres">
      <dgm:prSet presAssocID="{D71D0345-5B8A-43B3-A61C-9CEC81874EB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1F5A0-3B1F-4A10-A517-5CBF34A6913A}" type="pres">
      <dgm:prSet presAssocID="{D71D0345-5B8A-43B3-A61C-9CEC81874EB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A8334E-2413-47A1-A8A3-C5ACD91142FC}" type="presOf" srcId="{D71D0345-5B8A-43B3-A61C-9CEC81874EBE}" destId="{DDD94AF8-2F0F-47DE-98D6-7AC76CB7D9D1}" srcOrd="0" destOrd="0" presId="urn:microsoft.com/office/officeart/2005/8/layout/vProcess5"/>
    <dgm:cxn modelId="{5EE6DF57-005D-4066-B400-4234FB58241B}" type="presOf" srcId="{7B989185-83BA-4478-95D7-57B48FEF5458}" destId="{F0BD6A2F-1177-412D-9EEF-39D7FA2192D4}" srcOrd="0" destOrd="0" presId="urn:microsoft.com/office/officeart/2005/8/layout/vProcess5"/>
    <dgm:cxn modelId="{A5B9FC7A-5B24-41FE-BAFC-DE2EEBE8C338}" type="presOf" srcId="{86A0CCB6-FBA4-4110-A68A-BB09EE91C6F0}" destId="{D60692C3-68F7-42FC-82BB-160EE772DE39}" srcOrd="1" destOrd="0" presId="urn:microsoft.com/office/officeart/2005/8/layout/vProcess5"/>
    <dgm:cxn modelId="{886B4A1A-1BB6-4F9F-9A03-156CC9AAE820}" type="presOf" srcId="{C63580D4-ED01-4584-BDB9-DE355BC950C5}" destId="{78B1F5A0-3B1F-4A10-A517-5CBF34A6913A}" srcOrd="1" destOrd="0" presId="urn:microsoft.com/office/officeart/2005/8/layout/vProcess5"/>
    <dgm:cxn modelId="{789C0825-7B51-4762-9576-DF95866CA933}" srcId="{D71D0345-5B8A-43B3-A61C-9CEC81874EBE}" destId="{86A0CCB6-FBA4-4110-A68A-BB09EE91C6F0}" srcOrd="1" destOrd="0" parTransId="{AEEC278A-FE32-4968-92BC-27EF3C390631}" sibTransId="{28E15DE6-C213-4DEE-8AD2-D39FD1BFA12E}"/>
    <dgm:cxn modelId="{90FD6F8C-B325-4A2A-94F4-5468A9359C45}" type="presOf" srcId="{86A0CCB6-FBA4-4110-A68A-BB09EE91C6F0}" destId="{AFA40065-0709-41D9-8120-8979DBD5531B}" srcOrd="0" destOrd="0" presId="urn:microsoft.com/office/officeart/2005/8/layout/vProcess5"/>
    <dgm:cxn modelId="{5DEFA566-D652-4C5E-AE93-C4104B34D7EF}" srcId="{D71D0345-5B8A-43B3-A61C-9CEC81874EBE}" destId="{8ED6A69A-98A1-4F22-B7BD-1BDD2C377B3E}" srcOrd="0" destOrd="0" parTransId="{DE34D03F-E7D7-4620-A52A-64CA34EC489B}" sibTransId="{7B989185-83BA-4478-95D7-57B48FEF5458}"/>
    <dgm:cxn modelId="{C7439BDF-8F8E-4C33-AF1C-39E0B52E5996}" type="presOf" srcId="{28E15DE6-C213-4DEE-8AD2-D39FD1BFA12E}" destId="{392E39CF-D24F-436A-9B51-EF011AB7998E}" srcOrd="0" destOrd="0" presId="urn:microsoft.com/office/officeart/2005/8/layout/vProcess5"/>
    <dgm:cxn modelId="{65DA4024-895A-4BD4-98BC-0D32083EE361}" type="presOf" srcId="{8ED6A69A-98A1-4F22-B7BD-1BDD2C377B3E}" destId="{6DD08646-34A8-4320-903F-E15BBCE56BE1}" srcOrd="0" destOrd="0" presId="urn:microsoft.com/office/officeart/2005/8/layout/vProcess5"/>
    <dgm:cxn modelId="{3BAAF3AA-1114-4164-92BE-87675F22D404}" type="presOf" srcId="{C63580D4-ED01-4584-BDB9-DE355BC950C5}" destId="{013834B3-EBD7-4FFD-A43D-E169EDAF8CCD}" srcOrd="0" destOrd="0" presId="urn:microsoft.com/office/officeart/2005/8/layout/vProcess5"/>
    <dgm:cxn modelId="{DBEC89F5-ED7D-4CD6-80DC-7EFD96A584AF}" srcId="{D71D0345-5B8A-43B3-A61C-9CEC81874EBE}" destId="{C63580D4-ED01-4584-BDB9-DE355BC950C5}" srcOrd="2" destOrd="0" parTransId="{444BD645-AE04-4F32-A3E8-6DF6F6E6D982}" sibTransId="{904E4BC3-DCDB-4CFE-AC1D-AEF5DB691F32}"/>
    <dgm:cxn modelId="{DEE70A54-8929-478E-82BF-A629E350B4C6}" type="presOf" srcId="{8ED6A69A-98A1-4F22-B7BD-1BDD2C377B3E}" destId="{ED0ABD67-9FCF-4B7F-AF36-F13061AE4E03}" srcOrd="1" destOrd="0" presId="urn:microsoft.com/office/officeart/2005/8/layout/vProcess5"/>
    <dgm:cxn modelId="{146373D1-012C-4483-A0FE-41FCF32FF8EA}" type="presParOf" srcId="{DDD94AF8-2F0F-47DE-98D6-7AC76CB7D9D1}" destId="{CC701EC8-AE0E-4157-821C-88A5D60034D3}" srcOrd="0" destOrd="0" presId="urn:microsoft.com/office/officeart/2005/8/layout/vProcess5"/>
    <dgm:cxn modelId="{B55C2500-06A9-4F9A-AD2C-AAFD28E217CD}" type="presParOf" srcId="{DDD94AF8-2F0F-47DE-98D6-7AC76CB7D9D1}" destId="{6DD08646-34A8-4320-903F-E15BBCE56BE1}" srcOrd="1" destOrd="0" presId="urn:microsoft.com/office/officeart/2005/8/layout/vProcess5"/>
    <dgm:cxn modelId="{70827034-5CC6-4E16-85CF-C890A5A0435E}" type="presParOf" srcId="{DDD94AF8-2F0F-47DE-98D6-7AC76CB7D9D1}" destId="{AFA40065-0709-41D9-8120-8979DBD5531B}" srcOrd="2" destOrd="0" presId="urn:microsoft.com/office/officeart/2005/8/layout/vProcess5"/>
    <dgm:cxn modelId="{9D4217E4-9C60-4375-914F-596FC8601A7F}" type="presParOf" srcId="{DDD94AF8-2F0F-47DE-98D6-7AC76CB7D9D1}" destId="{013834B3-EBD7-4FFD-A43D-E169EDAF8CCD}" srcOrd="3" destOrd="0" presId="urn:microsoft.com/office/officeart/2005/8/layout/vProcess5"/>
    <dgm:cxn modelId="{BCCB77BD-8638-49D2-8DC4-14A1D0D7242A}" type="presParOf" srcId="{DDD94AF8-2F0F-47DE-98D6-7AC76CB7D9D1}" destId="{F0BD6A2F-1177-412D-9EEF-39D7FA2192D4}" srcOrd="4" destOrd="0" presId="urn:microsoft.com/office/officeart/2005/8/layout/vProcess5"/>
    <dgm:cxn modelId="{3FEFBC6D-46B4-4E84-A238-C13C0F9B3B76}" type="presParOf" srcId="{DDD94AF8-2F0F-47DE-98D6-7AC76CB7D9D1}" destId="{392E39CF-D24F-436A-9B51-EF011AB7998E}" srcOrd="5" destOrd="0" presId="urn:microsoft.com/office/officeart/2005/8/layout/vProcess5"/>
    <dgm:cxn modelId="{02C53FC1-5F68-47BD-94DD-246BDBD80BBA}" type="presParOf" srcId="{DDD94AF8-2F0F-47DE-98D6-7AC76CB7D9D1}" destId="{ED0ABD67-9FCF-4B7F-AF36-F13061AE4E03}" srcOrd="6" destOrd="0" presId="urn:microsoft.com/office/officeart/2005/8/layout/vProcess5"/>
    <dgm:cxn modelId="{24CA3E2E-EE6E-49FC-8A16-27D6849E69C9}" type="presParOf" srcId="{DDD94AF8-2F0F-47DE-98D6-7AC76CB7D9D1}" destId="{D60692C3-68F7-42FC-82BB-160EE772DE39}" srcOrd="7" destOrd="0" presId="urn:microsoft.com/office/officeart/2005/8/layout/vProcess5"/>
    <dgm:cxn modelId="{3451073C-94F6-465D-872A-CA223BA57EAE}" type="presParOf" srcId="{DDD94AF8-2F0F-47DE-98D6-7AC76CB7D9D1}" destId="{78B1F5A0-3B1F-4A10-A517-5CBF34A6913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D0345-5B8A-43B3-A61C-9CEC81874EBE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9238F0-0C0B-4A13-B699-35A45153195E}">
      <dgm:prSet custT="1"/>
      <dgm:spPr/>
      <dgm:t>
        <a:bodyPr/>
        <a:lstStyle/>
        <a:p>
          <a:endParaRPr lang="ru-RU" sz="1100" b="1" dirty="0">
            <a:solidFill>
              <a:srgbClr val="FFFF00"/>
            </a:solidFill>
          </a:endParaRPr>
        </a:p>
      </dgm:t>
    </dgm:pt>
    <dgm:pt modelId="{ABF34B6B-2A78-4B0D-A9BA-F3E096469638}" type="parTrans" cxnId="{3564E040-DAEC-4ED0-9E0C-62B5F512A02B}">
      <dgm:prSet/>
      <dgm:spPr/>
      <dgm:t>
        <a:bodyPr/>
        <a:lstStyle/>
        <a:p>
          <a:endParaRPr lang="ru-RU"/>
        </a:p>
      </dgm:t>
    </dgm:pt>
    <dgm:pt modelId="{419646C6-F794-4F58-9DA1-0BF9060CF9B1}" type="sibTrans" cxnId="{3564E040-DAEC-4ED0-9E0C-62B5F512A02B}">
      <dgm:prSet/>
      <dgm:spPr/>
      <dgm:t>
        <a:bodyPr/>
        <a:lstStyle/>
        <a:p>
          <a:endParaRPr lang="ru-RU"/>
        </a:p>
      </dgm:t>
    </dgm:pt>
    <dgm:pt modelId="{89E9146D-32EB-4A3A-9AE0-9D965FEB74AB}">
      <dgm:prSet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Основными потребителями информации о результатах текущего контроля успеваемости и промежуточной аттестации являются участники образовательных отношений: педагоги, обучающиеся и их родители (законные представители), коллегиальные органы управления ОО , экспертные комиссии при проведении процедур лицензирования и аккредитации, учредитель</a:t>
          </a:r>
          <a:endParaRPr lang="ru-RU" b="1" dirty="0">
            <a:solidFill>
              <a:srgbClr val="FFFF00"/>
            </a:solidFill>
          </a:endParaRPr>
        </a:p>
      </dgm:t>
    </dgm:pt>
    <dgm:pt modelId="{7E1AB509-E074-43B4-BC83-5032A87A1E02}" type="parTrans" cxnId="{D2F8EBBD-6640-4AB1-98F5-50070518E11B}">
      <dgm:prSet/>
      <dgm:spPr/>
      <dgm:t>
        <a:bodyPr/>
        <a:lstStyle/>
        <a:p>
          <a:endParaRPr lang="ru-RU"/>
        </a:p>
      </dgm:t>
    </dgm:pt>
    <dgm:pt modelId="{2DC4E246-18B8-49EA-B94B-12FC4B712DC2}" type="sibTrans" cxnId="{D2F8EBBD-6640-4AB1-98F5-50070518E11B}">
      <dgm:prSet/>
      <dgm:spPr/>
      <dgm:t>
        <a:bodyPr/>
        <a:lstStyle/>
        <a:p>
          <a:endParaRPr lang="ru-RU"/>
        </a:p>
      </dgm:t>
    </dgm:pt>
    <dgm:pt modelId="{90A775AB-6A6D-4566-8989-E505B21099CE}">
      <dgm:prSet custT="1"/>
      <dgm:spPr/>
      <dgm:t>
        <a:bodyPr/>
        <a:lstStyle/>
        <a:p>
          <a:r>
            <a:rPr lang="ru-RU" sz="1200" b="1" dirty="0" smtClean="0">
              <a:solidFill>
                <a:srgbClr val="FFFF00"/>
              </a:solidFill>
            </a:rPr>
            <a:t>Результаты, полученные в ходе текущего контроля успеваемости и промежуточной аттестации за отчетный период (учебный год, полугодие, семестр/четверть), являются документальной основой для составления ежегодного публичного доклада руководителя о результатах деятельности ОО, отчета о </a:t>
          </a:r>
          <a:r>
            <a:rPr lang="ru-RU" sz="1200" b="1" dirty="0" err="1" smtClean="0">
              <a:solidFill>
                <a:srgbClr val="FFFF00"/>
              </a:solidFill>
            </a:rPr>
            <a:t>самообследовании</a:t>
          </a:r>
          <a:r>
            <a:rPr lang="ru-RU" sz="1200" b="1" dirty="0" smtClean="0">
              <a:solidFill>
                <a:srgbClr val="FFFF00"/>
              </a:solidFill>
            </a:rPr>
            <a:t> и публикуются на его официальном сайте в установленном порядке с соблюдением положений Федерального закона от 27.07.2006 № 152-ФЗ "О персональных данных"</a:t>
          </a:r>
          <a:endParaRPr lang="ru-RU" sz="1200" b="1" dirty="0">
            <a:solidFill>
              <a:srgbClr val="FFFF00"/>
            </a:solidFill>
          </a:endParaRPr>
        </a:p>
      </dgm:t>
    </dgm:pt>
    <dgm:pt modelId="{1B8EB5B5-5404-4EEE-B93D-7E1331C32418}" type="parTrans" cxnId="{7815F5B7-D7EA-4927-98F6-D82714D2F5C1}">
      <dgm:prSet/>
      <dgm:spPr/>
      <dgm:t>
        <a:bodyPr/>
        <a:lstStyle/>
        <a:p>
          <a:endParaRPr lang="ru-RU"/>
        </a:p>
      </dgm:t>
    </dgm:pt>
    <dgm:pt modelId="{D58C151C-F9A8-4A66-BFFC-3A351BF89B6F}" type="sibTrans" cxnId="{7815F5B7-D7EA-4927-98F6-D82714D2F5C1}">
      <dgm:prSet/>
      <dgm:spPr/>
      <dgm:t>
        <a:bodyPr/>
        <a:lstStyle/>
        <a:p>
          <a:endParaRPr lang="ru-RU"/>
        </a:p>
      </dgm:t>
    </dgm:pt>
    <dgm:pt modelId="{DDD94AF8-2F0F-47DE-98D6-7AC76CB7D9D1}" type="pres">
      <dgm:prSet presAssocID="{D71D0345-5B8A-43B3-A61C-9CEC81874EB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701EC8-AE0E-4157-821C-88A5D60034D3}" type="pres">
      <dgm:prSet presAssocID="{D71D0345-5B8A-43B3-A61C-9CEC81874EBE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15AAEC0C-0B13-47BD-AFA7-DFC57C53248F}" type="pres">
      <dgm:prSet presAssocID="{D71D0345-5B8A-43B3-A61C-9CEC81874EBE}" presName="ThreeNodes_1" presStyleLbl="node1" presStyleIdx="0" presStyleCnt="3" custScaleY="75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925A1-F45C-4088-B01B-3C04F7F1EF28}" type="pres">
      <dgm:prSet presAssocID="{D71D0345-5B8A-43B3-A61C-9CEC81874EBE}" presName="ThreeNodes_2" presStyleLbl="node1" presStyleIdx="1" presStyleCnt="3" custScaleY="129953" custLinFactNeighborX="-1519" custLinFactNeighborY="-5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AEF66F-3762-45C4-90B8-6DC92E76AE34}" type="pres">
      <dgm:prSet presAssocID="{D71D0345-5B8A-43B3-A61C-9CEC81874EBE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D5EF5-FD01-4837-B7EB-7F6A2EAC8FD8}" type="pres">
      <dgm:prSet presAssocID="{D71D0345-5B8A-43B3-A61C-9CEC81874EB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8556B-D960-4F86-B4E2-41EC40B22A0C}" type="pres">
      <dgm:prSet presAssocID="{D71D0345-5B8A-43B3-A61C-9CEC81874EB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0EAC0-FF1C-4225-A81B-9A14E41344F8}" type="pres">
      <dgm:prSet presAssocID="{D71D0345-5B8A-43B3-A61C-9CEC81874EB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270680-CC24-433B-8BF0-C5A3949BEC49}" type="pres">
      <dgm:prSet presAssocID="{D71D0345-5B8A-43B3-A61C-9CEC81874EB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88C46-96FA-4892-87C1-746983997809}" type="pres">
      <dgm:prSet presAssocID="{D71D0345-5B8A-43B3-A61C-9CEC81874EB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15F5B7-D7EA-4927-98F6-D82714D2F5C1}" srcId="{D71D0345-5B8A-43B3-A61C-9CEC81874EBE}" destId="{90A775AB-6A6D-4566-8989-E505B21099CE}" srcOrd="1" destOrd="0" parTransId="{1B8EB5B5-5404-4EEE-B93D-7E1331C32418}" sibTransId="{D58C151C-F9A8-4A66-BFFC-3A351BF89B6F}"/>
    <dgm:cxn modelId="{3E7705A3-565C-4254-9BF9-AFE93BA0E9C6}" type="presOf" srcId="{90A775AB-6A6D-4566-8989-E505B21099CE}" destId="{AE270680-CC24-433B-8BF0-C5A3949BEC49}" srcOrd="1" destOrd="0" presId="urn:microsoft.com/office/officeart/2005/8/layout/vProcess5"/>
    <dgm:cxn modelId="{6019EF50-0F95-4E1B-A2F7-C80D9DB1AF80}" type="presOf" srcId="{90A775AB-6A6D-4566-8989-E505B21099CE}" destId="{E7D925A1-F45C-4088-B01B-3C04F7F1EF28}" srcOrd="0" destOrd="0" presId="urn:microsoft.com/office/officeart/2005/8/layout/vProcess5"/>
    <dgm:cxn modelId="{D8123134-E580-47F8-89B2-19B9CC02F2D6}" type="presOf" srcId="{89E9146D-32EB-4A3A-9AE0-9D965FEB74AB}" destId="{44988C46-96FA-4892-87C1-746983997809}" srcOrd="1" destOrd="0" presId="urn:microsoft.com/office/officeart/2005/8/layout/vProcess5"/>
    <dgm:cxn modelId="{3564E040-DAEC-4ED0-9E0C-62B5F512A02B}" srcId="{D71D0345-5B8A-43B3-A61C-9CEC81874EBE}" destId="{EA9238F0-0C0B-4A13-B699-35A45153195E}" srcOrd="0" destOrd="0" parTransId="{ABF34B6B-2A78-4B0D-A9BA-F3E096469638}" sibTransId="{419646C6-F794-4F58-9DA1-0BF9060CF9B1}"/>
    <dgm:cxn modelId="{D2F8EBBD-6640-4AB1-98F5-50070518E11B}" srcId="{D71D0345-5B8A-43B3-A61C-9CEC81874EBE}" destId="{89E9146D-32EB-4A3A-9AE0-9D965FEB74AB}" srcOrd="2" destOrd="0" parTransId="{7E1AB509-E074-43B4-BC83-5032A87A1E02}" sibTransId="{2DC4E246-18B8-49EA-B94B-12FC4B712DC2}"/>
    <dgm:cxn modelId="{760C5DBD-AAD4-4562-9A9C-43CD88917D33}" type="presOf" srcId="{EA9238F0-0C0B-4A13-B699-35A45153195E}" destId="{15AAEC0C-0B13-47BD-AFA7-DFC57C53248F}" srcOrd="0" destOrd="0" presId="urn:microsoft.com/office/officeart/2005/8/layout/vProcess5"/>
    <dgm:cxn modelId="{B8CD9138-94F4-49CF-BFD0-B2AC722ED48C}" type="presOf" srcId="{419646C6-F794-4F58-9DA1-0BF9060CF9B1}" destId="{F3AD5EF5-FD01-4837-B7EB-7F6A2EAC8FD8}" srcOrd="0" destOrd="0" presId="urn:microsoft.com/office/officeart/2005/8/layout/vProcess5"/>
    <dgm:cxn modelId="{4763650A-559E-4905-9381-5E5E742FA5D8}" type="presOf" srcId="{D58C151C-F9A8-4A66-BFFC-3A351BF89B6F}" destId="{F2E8556B-D960-4F86-B4E2-41EC40B22A0C}" srcOrd="0" destOrd="0" presId="urn:microsoft.com/office/officeart/2005/8/layout/vProcess5"/>
    <dgm:cxn modelId="{6F82ADCE-66CB-456B-B510-2F2AEAFEC94E}" type="presOf" srcId="{D71D0345-5B8A-43B3-A61C-9CEC81874EBE}" destId="{DDD94AF8-2F0F-47DE-98D6-7AC76CB7D9D1}" srcOrd="0" destOrd="0" presId="urn:microsoft.com/office/officeart/2005/8/layout/vProcess5"/>
    <dgm:cxn modelId="{AF54F33F-E661-4097-A571-B7F3B62A66AD}" type="presOf" srcId="{EA9238F0-0C0B-4A13-B699-35A45153195E}" destId="{C4A0EAC0-FF1C-4225-A81B-9A14E41344F8}" srcOrd="1" destOrd="0" presId="urn:microsoft.com/office/officeart/2005/8/layout/vProcess5"/>
    <dgm:cxn modelId="{2859F16D-3199-4912-9B73-4A7F2A89FD5A}" type="presOf" srcId="{89E9146D-32EB-4A3A-9AE0-9D965FEB74AB}" destId="{2FAEF66F-3762-45C4-90B8-6DC92E76AE34}" srcOrd="0" destOrd="0" presId="urn:microsoft.com/office/officeart/2005/8/layout/vProcess5"/>
    <dgm:cxn modelId="{61BF7713-77F9-48AF-AE9B-12E3B6799952}" type="presParOf" srcId="{DDD94AF8-2F0F-47DE-98D6-7AC76CB7D9D1}" destId="{CC701EC8-AE0E-4157-821C-88A5D60034D3}" srcOrd="0" destOrd="0" presId="urn:microsoft.com/office/officeart/2005/8/layout/vProcess5"/>
    <dgm:cxn modelId="{8CBF5E8B-B9BB-4079-A7B1-291B5FA004E6}" type="presParOf" srcId="{DDD94AF8-2F0F-47DE-98D6-7AC76CB7D9D1}" destId="{15AAEC0C-0B13-47BD-AFA7-DFC57C53248F}" srcOrd="1" destOrd="0" presId="urn:microsoft.com/office/officeart/2005/8/layout/vProcess5"/>
    <dgm:cxn modelId="{10B3293E-1682-4254-A960-1E2BB498C19D}" type="presParOf" srcId="{DDD94AF8-2F0F-47DE-98D6-7AC76CB7D9D1}" destId="{E7D925A1-F45C-4088-B01B-3C04F7F1EF28}" srcOrd="2" destOrd="0" presId="urn:microsoft.com/office/officeart/2005/8/layout/vProcess5"/>
    <dgm:cxn modelId="{B2331B30-C788-44E4-B7FE-88749DBC8D9A}" type="presParOf" srcId="{DDD94AF8-2F0F-47DE-98D6-7AC76CB7D9D1}" destId="{2FAEF66F-3762-45C4-90B8-6DC92E76AE34}" srcOrd="3" destOrd="0" presId="urn:microsoft.com/office/officeart/2005/8/layout/vProcess5"/>
    <dgm:cxn modelId="{FD91547C-64D0-43F3-AD09-C15D1EA7A35E}" type="presParOf" srcId="{DDD94AF8-2F0F-47DE-98D6-7AC76CB7D9D1}" destId="{F3AD5EF5-FD01-4837-B7EB-7F6A2EAC8FD8}" srcOrd="4" destOrd="0" presId="urn:microsoft.com/office/officeart/2005/8/layout/vProcess5"/>
    <dgm:cxn modelId="{0353B7B1-38A5-41C4-9E84-63084B7CEA7B}" type="presParOf" srcId="{DDD94AF8-2F0F-47DE-98D6-7AC76CB7D9D1}" destId="{F2E8556B-D960-4F86-B4E2-41EC40B22A0C}" srcOrd="5" destOrd="0" presId="urn:microsoft.com/office/officeart/2005/8/layout/vProcess5"/>
    <dgm:cxn modelId="{F28411EE-D5FE-4645-86FD-4EF4FC7A8C6B}" type="presParOf" srcId="{DDD94AF8-2F0F-47DE-98D6-7AC76CB7D9D1}" destId="{C4A0EAC0-FF1C-4225-A81B-9A14E41344F8}" srcOrd="6" destOrd="0" presId="urn:microsoft.com/office/officeart/2005/8/layout/vProcess5"/>
    <dgm:cxn modelId="{04AF6191-9BE1-494B-8F71-B6FEC97EC4AA}" type="presParOf" srcId="{DDD94AF8-2F0F-47DE-98D6-7AC76CB7D9D1}" destId="{AE270680-CC24-433B-8BF0-C5A3949BEC49}" srcOrd="7" destOrd="0" presId="urn:microsoft.com/office/officeart/2005/8/layout/vProcess5"/>
    <dgm:cxn modelId="{93A4E77B-EA68-4822-9ADA-0899C9BED86D}" type="presParOf" srcId="{DDD94AF8-2F0F-47DE-98D6-7AC76CB7D9D1}" destId="{44988C46-96FA-4892-87C1-74698399780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08646-34A8-4320-903F-E15BBCE56BE1}">
      <dsp:nvSpPr>
        <dsp:cNvPr id="0" name=""/>
        <dsp:cNvSpPr/>
      </dsp:nvSpPr>
      <dsp:spPr>
        <a:xfrm>
          <a:off x="0" y="0"/>
          <a:ext cx="7161195" cy="14736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rgbClr val="FFFF00"/>
              </a:solidFill>
            </a:rPr>
            <a:t>Освоение образовательной программы, в том числе отдельной части или всего объема учебного предмета, курса, дисциплины (модуля) образовательной программы, сопровождается текущим контролем успеваемости и промежуточной аттестацией обучающихся</a:t>
          </a:r>
          <a:endParaRPr lang="ru-RU" sz="1300" b="1" kern="1200" dirty="0">
            <a:solidFill>
              <a:srgbClr val="FFFF00"/>
            </a:solidFill>
          </a:endParaRPr>
        </a:p>
      </dsp:txBody>
      <dsp:txXfrm>
        <a:off x="43163" y="43163"/>
        <a:ext cx="5570962" cy="1387370"/>
      </dsp:txXfrm>
    </dsp:sp>
    <dsp:sp modelId="{AFA40065-0709-41D9-8120-8979DBD5531B}">
      <dsp:nvSpPr>
        <dsp:cNvPr id="0" name=""/>
        <dsp:cNvSpPr/>
      </dsp:nvSpPr>
      <dsp:spPr>
        <a:xfrm>
          <a:off x="631870" y="1719312"/>
          <a:ext cx="7161195" cy="14736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rgbClr val="FFFF00"/>
              </a:solidFill>
            </a:rPr>
            <a:t>Текущий контроль успеваемости и промежуточная аттестация являются частью внутренней системы оценки качества образования и отражают динамику индивидуальных образовательных достижений обучающихся в соответствии с планируемыми результатами освоения основной образовательной программы соответствующего уровня общего образования</a:t>
          </a:r>
          <a:endParaRPr lang="ru-RU" sz="1100" b="1" kern="1200" dirty="0">
            <a:solidFill>
              <a:srgbClr val="FFFF00"/>
            </a:solidFill>
          </a:endParaRPr>
        </a:p>
      </dsp:txBody>
      <dsp:txXfrm>
        <a:off x="675033" y="1762475"/>
        <a:ext cx="5485097" cy="1387370"/>
      </dsp:txXfrm>
    </dsp:sp>
    <dsp:sp modelId="{013834B3-EBD7-4FFD-A43D-E169EDAF8CCD}">
      <dsp:nvSpPr>
        <dsp:cNvPr id="0" name=""/>
        <dsp:cNvSpPr/>
      </dsp:nvSpPr>
      <dsp:spPr>
        <a:xfrm>
          <a:off x="1263740" y="3438624"/>
          <a:ext cx="7161195" cy="14736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rgbClr val="FFFF00"/>
              </a:solidFill>
            </a:rPr>
            <a:t>Образовательные достижения обучающихся подлежат текущему контролю успеваемости и промежуточной аттестации в обязательном порядке только по предметам, включенным в учебный план класса/группы,  в котором(ой) они обучаются</a:t>
          </a:r>
          <a:endParaRPr lang="ru-RU" sz="1300" b="1" kern="1200" dirty="0">
            <a:solidFill>
              <a:srgbClr val="FFFF00"/>
            </a:solidFill>
          </a:endParaRPr>
        </a:p>
      </dsp:txBody>
      <dsp:txXfrm>
        <a:off x="1306903" y="3481787"/>
        <a:ext cx="5485097" cy="1387370"/>
      </dsp:txXfrm>
    </dsp:sp>
    <dsp:sp modelId="{F0BD6A2F-1177-412D-9EEF-39D7FA2192D4}">
      <dsp:nvSpPr>
        <dsp:cNvPr id="0" name=""/>
        <dsp:cNvSpPr/>
      </dsp:nvSpPr>
      <dsp:spPr>
        <a:xfrm>
          <a:off x="6203293" y="1117552"/>
          <a:ext cx="957902" cy="9579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lumMod val="75000"/>
              <a:alpha val="9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6418821" y="1117552"/>
        <a:ext cx="526846" cy="720821"/>
      </dsp:txXfrm>
    </dsp:sp>
    <dsp:sp modelId="{392E39CF-D24F-436A-9B51-EF011AB7998E}">
      <dsp:nvSpPr>
        <dsp:cNvPr id="0" name=""/>
        <dsp:cNvSpPr/>
      </dsp:nvSpPr>
      <dsp:spPr>
        <a:xfrm>
          <a:off x="6835163" y="2827040"/>
          <a:ext cx="957902" cy="9579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7050691" y="2827040"/>
        <a:ext cx="526846" cy="7208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AEC0C-0B13-47BD-AFA7-DFC57C53248F}">
      <dsp:nvSpPr>
        <dsp:cNvPr id="0" name=""/>
        <dsp:cNvSpPr/>
      </dsp:nvSpPr>
      <dsp:spPr>
        <a:xfrm>
          <a:off x="0" y="178044"/>
          <a:ext cx="7161195" cy="1117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solidFill>
              <a:srgbClr val="FFFF00"/>
            </a:solidFill>
          </a:endParaRPr>
        </a:p>
      </dsp:txBody>
      <dsp:txXfrm>
        <a:off x="32734" y="210778"/>
        <a:ext cx="5591820" cy="1052138"/>
      </dsp:txXfrm>
    </dsp:sp>
    <dsp:sp modelId="{E7D925A1-F45C-4088-B01B-3C04F7F1EF28}">
      <dsp:nvSpPr>
        <dsp:cNvPr id="0" name=""/>
        <dsp:cNvSpPr/>
      </dsp:nvSpPr>
      <dsp:spPr>
        <a:xfrm>
          <a:off x="523091" y="1422399"/>
          <a:ext cx="7161195" cy="1915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FFFF00"/>
              </a:solidFill>
            </a:rPr>
            <a:t>Результаты, полученные в ходе текущего контроля успеваемости и промежуточной аттестации за отчетный период (учебный год, полугодие, семестр/четверть), являются документальной основой для составления ежегодного публичного доклада руководителя о результатах деятельности ОО, отчета о </a:t>
          </a:r>
          <a:r>
            <a:rPr lang="ru-RU" sz="1200" b="1" kern="1200" dirty="0" err="1" smtClean="0">
              <a:solidFill>
                <a:srgbClr val="FFFF00"/>
              </a:solidFill>
            </a:rPr>
            <a:t>самообследовании</a:t>
          </a:r>
          <a:r>
            <a:rPr lang="ru-RU" sz="1200" b="1" kern="1200" dirty="0" smtClean="0">
              <a:solidFill>
                <a:srgbClr val="FFFF00"/>
              </a:solidFill>
            </a:rPr>
            <a:t> и публикуются на его официальном сайте в установленном порядке с соблюдением положений Федерального закона от 27.07.2006 № 152-ФЗ "О персональных данных"</a:t>
          </a:r>
          <a:endParaRPr lang="ru-RU" sz="1200" b="1" kern="1200" dirty="0">
            <a:solidFill>
              <a:srgbClr val="FFFF00"/>
            </a:solidFill>
          </a:endParaRPr>
        </a:p>
      </dsp:txBody>
      <dsp:txXfrm>
        <a:off x="579183" y="1478491"/>
        <a:ext cx="5459239" cy="1802928"/>
      </dsp:txXfrm>
    </dsp:sp>
    <dsp:sp modelId="{2FAEF66F-3762-45C4-90B8-6DC92E76AE34}">
      <dsp:nvSpPr>
        <dsp:cNvPr id="0" name=""/>
        <dsp:cNvSpPr/>
      </dsp:nvSpPr>
      <dsp:spPr>
        <a:xfrm>
          <a:off x="1263740" y="3438624"/>
          <a:ext cx="7161195" cy="14736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FFFF00"/>
              </a:solidFill>
            </a:rPr>
            <a:t>Основными потребителями информации о результатах текущего контроля успеваемости и промежуточной аттестации являются участники образовательных отношений: педагоги, обучающиеся и их родители (законные представители), коллегиальные органы управления ОО , экспертные комиссии при проведении процедур лицензирования и аккредитации, учредитель</a:t>
          </a:r>
          <a:endParaRPr lang="ru-RU" sz="1200" b="1" kern="1200" dirty="0">
            <a:solidFill>
              <a:srgbClr val="FFFF00"/>
            </a:solidFill>
          </a:endParaRPr>
        </a:p>
      </dsp:txBody>
      <dsp:txXfrm>
        <a:off x="1306903" y="3481787"/>
        <a:ext cx="5485097" cy="1387370"/>
      </dsp:txXfrm>
    </dsp:sp>
    <dsp:sp modelId="{F3AD5EF5-FD01-4837-B7EB-7F6A2EAC8FD8}">
      <dsp:nvSpPr>
        <dsp:cNvPr id="0" name=""/>
        <dsp:cNvSpPr/>
      </dsp:nvSpPr>
      <dsp:spPr>
        <a:xfrm>
          <a:off x="6203293" y="1117552"/>
          <a:ext cx="957902" cy="9579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6418821" y="1117552"/>
        <a:ext cx="526846" cy="720821"/>
      </dsp:txXfrm>
    </dsp:sp>
    <dsp:sp modelId="{F2E8556B-D960-4F86-B4E2-41EC40B22A0C}">
      <dsp:nvSpPr>
        <dsp:cNvPr id="0" name=""/>
        <dsp:cNvSpPr/>
      </dsp:nvSpPr>
      <dsp:spPr>
        <a:xfrm>
          <a:off x="6835163" y="2827040"/>
          <a:ext cx="957902" cy="9579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7050691" y="2827040"/>
        <a:ext cx="526846" cy="720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12/25/2016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consultantplus://offline/ref=20C86CC052AB67E262F45832423C59AAA4C09EAC477ECCC8B4AB7D8A2AFE3052BA7F3237B1D16AC16AVE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consultantplus://offline/ref=20C86CC052AB67E262F45832423C59AAA4C09EAC477ECCC8B4AB7D8A2AFE3052BA7F3237B1D16BC76AVC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3.jpeg"/><Relationship Id="rId7" Type="http://schemas.openxmlformats.org/officeDocument/2006/relationships/hyperlink" Target="consultantplus://offline/ref=20C86CC052AB67E262F45832423C59AAA4C09EAC477ECCC8B4AB7D8A2AFE3052BA7F3237B1D16BC76AVC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20C86CC052AB67E262F45832423C59AAA4C09EAC477ECCC8B4AB7D8A2AFE3052BA7F3237B1D16BC76AVCK" TargetMode="External"/><Relationship Id="rId3" Type="http://schemas.openxmlformats.org/officeDocument/2006/relationships/image" Target="../media/image3.jpeg"/><Relationship Id="rId7" Type="http://schemas.openxmlformats.org/officeDocument/2006/relationships/hyperlink" Target="consultantplus://offline/ref=20C86CC052AB67E262F45832423C59AAA4C09EAC477ECCC8B4AB7D8A2AFE3052BA7F3237B1D16BC76AVF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20C86CC052AB67E262F45832423C59AAA4C09EAC477ECCC8B4AB7D8A2AFE3052BA7F3237B1D168C16AV8K" TargetMode="External"/><Relationship Id="rId3" Type="http://schemas.openxmlformats.org/officeDocument/2006/relationships/image" Target="../media/image3.jpeg"/><Relationship Id="rId7" Type="http://schemas.openxmlformats.org/officeDocument/2006/relationships/hyperlink" Target="consultantplus://offline/ref=20C86CC052AB67E262F45832423C59AAA4C09EAC477ECCC8B4AB7D8A2AFE3052BA7F3237B1D16BC76AVC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10" Type="http://schemas.openxmlformats.org/officeDocument/2006/relationships/image" Target="../media/image36.jpeg"/><Relationship Id="rId4" Type="http://schemas.openxmlformats.org/officeDocument/2006/relationships/image" Target="../media/image5.jpeg"/><Relationship Id="rId9" Type="http://schemas.openxmlformats.org/officeDocument/2006/relationships/hyperlink" Target="consultantplus://offline/ref=20C86CC052AB67E262F45832423C59AAA4C09EAC477ECCC8B4AB7D8A2AFE3052BA7F3237B1D168C16AVAK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3.jpeg"/><Relationship Id="rId7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20C86CC052AB67E262F45832423C59AAA4C09EAC477ECCC8B4AB7D8A2AFE3052BA7F3237B1D168C16AVFK" TargetMode="External"/><Relationship Id="rId3" Type="http://schemas.openxmlformats.org/officeDocument/2006/relationships/image" Target="../media/image3.jpeg"/><Relationship Id="rId7" Type="http://schemas.openxmlformats.org/officeDocument/2006/relationships/hyperlink" Target="consultantplus://offline/ref=20C86CC052AB67E262F45832423C59AAA4C09EAC477ECCC8B4AB7D8A2AFE3052BA7F3237B1D16BC76AVC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20C86CC052AB67E262F45832423C59AAA4C09EAC477ECCC8B4AB7D8A2AFE3052BA7F3237B1D168C46AV9K" TargetMode="External"/><Relationship Id="rId3" Type="http://schemas.openxmlformats.org/officeDocument/2006/relationships/image" Target="../media/image3.jpeg"/><Relationship Id="rId7" Type="http://schemas.openxmlformats.org/officeDocument/2006/relationships/hyperlink" Target="consultantplus://offline/ref=20C86CC052AB67E262F45832423C59AAA4C09EAC477ECCC8B4AB7D8A2AFE3052BA7F3237B1D168C76AV1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40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gi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46.gif"/><Relationship Id="rId7" Type="http://schemas.openxmlformats.org/officeDocument/2006/relationships/image" Target="../media/image49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gif"/><Relationship Id="rId5" Type="http://schemas.openxmlformats.org/officeDocument/2006/relationships/image" Target="../media/image47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np-ciz.ru/images/img_ec7eee8ee900b10c97877c1f700b699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20" name="Рисунок 19" descr="Алфавит анимированный (русский)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48400" y="19812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Алфавит анимированный (русский)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 rot="21331185">
            <a:off x="7350627" y="1948932"/>
            <a:ext cx="11620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Алфавит анимированный (русский)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 rot="533832">
            <a:off x="5246810" y="1741609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Алфавит анимированный (русский)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 rot="673652">
            <a:off x="4198667" y="1522181"/>
            <a:ext cx="926447" cy="1085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8" descr="Алфавит анимированный (русский)"/>
          <p:cNvPicPr>
            <a:picLocks noChangeAspect="1" noChangeArrowheads="1" noCrop="1"/>
          </p:cNvPicPr>
          <p:nvPr/>
        </p:nvPicPr>
        <p:blipFill>
          <a:blip r:embed="rId10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7011" y="6259512"/>
            <a:ext cx="801189" cy="561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04800" y="1447800"/>
          <a:ext cx="8839200" cy="4894979"/>
        </p:xfrm>
        <a:graphic>
          <a:graphicData uri="http://schemas.openxmlformats.org/drawingml/2006/table">
            <a:tbl>
              <a:tblPr/>
              <a:tblGrid>
                <a:gridCol w="4419600"/>
                <a:gridCol w="4419600"/>
              </a:tblGrid>
              <a:tr h="2697351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19.5. 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Программы отдельных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учебных предметов, курсов должны обеспечивать достижение планируемых результатов освоения основной образовательной программы начального общего образования.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Программы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отдельных учебных предметов, курсов разрабатываются на основе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ru-RU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требований к результатам освоения основной образовательной программы начального общего образования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программы 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формирования универсальных учебных действий.</a:t>
                      </a:r>
                      <a:endParaRPr lang="ru-RU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Программы отдельных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учебных предметов, курсов должны содержать: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1) 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пояснительную записку, в которой конкретизируются общие цели начального общего образования с учетом специфики учебного предмета, курса;</a:t>
                      </a:r>
                      <a:endParaRPr lang="ru-RU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2) общую характеристику учебного предмета, курса;</a:t>
                      </a:r>
                      <a:endParaRPr lang="ru-RU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3) описание места учебного предмета, курса в учебном плане;</a:t>
                      </a:r>
                      <a:endParaRPr lang="ru-RU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4) описание ценностных ориентиров содержания учебного предмета;</a:t>
                      </a:r>
                      <a:endParaRPr lang="ru-RU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5) личностные, </a:t>
                      </a:r>
                      <a:r>
                        <a:rPr lang="ru-RU" sz="1100" strike="sngStrike" dirty="0" err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метапредметные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и предметные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результаты освоения 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конкретного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учебного предмета, курса;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) содержание учебного предмета, курса;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) тематическое планирование с 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определением основных видов учебной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деятельности 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обучающихся;</a:t>
                      </a:r>
                      <a:endParaRPr lang="ru-RU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8) описание материально-технического обеспечения образовательной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деятельности.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19.5. Рабочие программы учебных предметов, курсов, в том числе внеурочной деятельности должны обеспечивать достижение планируемых результатов освоения основной образовательной программы начального общего образования.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Рабочие программы отдельных учебных предметов, курсов, в том числе внеурочной деятельности разрабатываются на основе требований к результатам освоения основной образовательной программы начального общего образования с учетом программ, включенных в ее структуру.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Рабочие программы учебных предметов, курсов должны содержать: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1) планируемые результаты освоения учебного предмета, курса;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2) содержание учебного предмета, курса;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3) тематическое планирование с указанием количества часов, отводимых на освоение каждой темы.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Рабочие программы курсов внеурочной деятельности должны содержать: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1) результаты освоения курса внеурочной деятельности;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2) содержание курса внеурочной деятельности с указанием форм организации и видов деятельности;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3) тематическое планирование.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29400" y="57912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9144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2" descr="http://wallpapers.photoshopia.ru/file/133146/2560x1440/crop/klipart-kabinet-doska-ukazka-ucheniki-uchitel-znanie3d18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76800" y="1066800"/>
            <a:ext cx="4267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52400" y="1752600"/>
            <a:ext cx="4648200" cy="4431983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Приказ </a:t>
            </a:r>
            <a:r>
              <a:rPr lang="ru-RU" sz="2400" b="1" dirty="0" err="1" smtClean="0">
                <a:solidFill>
                  <a:schemeClr val="bg1"/>
                </a:solidFill>
              </a:rPr>
              <a:t>Минобрнауки</a:t>
            </a:r>
            <a:r>
              <a:rPr lang="ru-RU" sz="2400" b="1" dirty="0" smtClean="0">
                <a:solidFill>
                  <a:schemeClr val="bg1"/>
                </a:solidFill>
              </a:rPr>
              <a:t> России от 17.12.2010 № 1897 (ред. от 31.12.2015 № 1577) «Об утверждении федерального государственного образовательного стандарта основного общего образования»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(Зарегистрировано в Минюсте России 1 февраля 2011 г. N 19644)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34200" y="1371600"/>
            <a:ext cx="1447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3" name="Picture 40" descr="http://animo2.ucoz.ru/_ph/14/1/826339605.jpg?1456250300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29400" y="685800"/>
            <a:ext cx="68219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4" descr="Изменения в устав школы в связи с введением фгос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615236">
            <a:off x="7395094" y="1181667"/>
            <a:ext cx="519169" cy="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295400" y="1219200"/>
            <a:ext cx="3352800" cy="461665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ФГОС ООО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056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81800" y="61722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05600" y="60198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0" y="1142999"/>
          <a:ext cx="8458200" cy="3225219"/>
        </p:xfrm>
        <a:graphic>
          <a:graphicData uri="http://schemas.openxmlformats.org/drawingml/2006/table">
            <a:tbl>
              <a:tblPr/>
              <a:tblGrid>
                <a:gridCol w="4229100"/>
                <a:gridCol w="4229100"/>
              </a:tblGrid>
              <a:tr h="133393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 Приказ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России от 17.12.2010 N 1897</a:t>
                      </a:r>
                      <a:b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(ред. от 31.12.2015)</a:t>
                      </a:r>
                      <a:b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"Об утверждении федерального государственного образовательного стандарта основного общего образования"</a:t>
                      </a:r>
                      <a:b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(Зарегистрировано в Минюсте России 01.02.2011 N 19644)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4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Ред. от 29.12.2014, </a:t>
                      </a:r>
                      <a:r>
                        <a:rPr lang="ru-RU" sz="1400" u="none" strike="noStrike" dirty="0" err="1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недействующа</a:t>
                      </a:r>
                      <a:endParaRPr lang="ru-RU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Ред. от 31.12.2015, действующая</a:t>
                      </a:r>
                      <a:endParaRPr lang="ru-RU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2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Times New Roman"/>
                          <a:cs typeface="Times New Roman"/>
                        </a:rPr>
                        <a:t>Приложение. Федеральный государственный образовательный стандарт основного общего образования</a:t>
                      </a:r>
                      <a:endParaRPr lang="ru-RU" sz="14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52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Times New Roman"/>
                          <a:cs typeface="Times New Roman"/>
                        </a:rPr>
                        <a:t>II. Требования к результатам освоения основной образовательной программы основного общего </a:t>
                      </a:r>
                      <a:r>
                        <a:rPr lang="ru-RU" sz="1400" b="1" dirty="0" err="1">
                          <a:latin typeface="Arial"/>
                          <a:ea typeface="Times New Roman"/>
                          <a:cs typeface="Times New Roman"/>
                        </a:rPr>
                        <a:t>образовани</a:t>
                      </a:r>
                      <a:endParaRPr lang="ru-RU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Times New Roman"/>
                          <a:cs typeface="Times New Roman"/>
                        </a:rPr>
                        <a:t>Приложение. Федеральный государственный образовательный стандарт основного общего образования</a:t>
                      </a:r>
                      <a:endParaRPr lang="ru-RU" sz="14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52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Times New Roman"/>
                          <a:cs typeface="Times New Roman"/>
                        </a:rPr>
                        <a:t>II. Требования к результатам освоения основной образовательной программы основного общего образования</a:t>
                      </a:r>
                      <a:endParaRPr lang="ru-RU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Рисунок 6" descr="http://www.ef-holding.ru/uf/image/3d_small_people_4_2_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343400"/>
            <a:ext cx="6553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0" y="1143001"/>
          <a:ext cx="8458200" cy="5073731"/>
        </p:xfrm>
        <a:graphic>
          <a:graphicData uri="http://schemas.openxmlformats.org/drawingml/2006/table">
            <a:tbl>
              <a:tblPr/>
              <a:tblGrid>
                <a:gridCol w="1828800"/>
                <a:gridCol w="6629400"/>
              </a:tblGrid>
              <a:tr h="3967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&lt;фрагмент не существовал&gt;</a:t>
                      </a:r>
                      <a:b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9.1. Личностные результаты освоения адаптированной образовательной программы основного общего образования должны отражать: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1) для глухих, слабослышащих, позднооглохших обучающихся: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способность к социальной адаптации и интеграции в обществе, в том числе при реализации возможностей коммуникации на основе словесной речи (включая устную коммуникацию), а также, при желании, коммуникации на основе жестовой речи с лицами, имеющими нарушения слуха;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2) для обучающихся с нарушениями опорно-двигательного аппарата: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владение навыками пространственной и социально-бытовой ориентировки;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умение самостоятельно и безопасно передвигаться в знакомом и незнакомом пространстве с использованием специального оборудования;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способность к осмыслению и дифференциации картины мира, ее временно-пространственной организации;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способность к осмыслению социального окружения, своего места в нем, принятие соответствующих возрасту ценностей и социальных ролей;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3) для обучающихся с расстройствами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аутистического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спектра: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формирование умения следовать отработанной системе правил поведения и взаимодействия в привычных бытовых, учебных и социальных ситуациях, удерживать границы взаимодействия;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знание своих предпочтений (ограничений) в бытовой сфере и сфере интересов.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22" descr="http://st.depositphotos.com/2225782/2366/i/950/depositphotos_23663617-simple-dea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1981200"/>
            <a:ext cx="1381125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4800" y="1176869"/>
          <a:ext cx="8686800" cy="4944191"/>
        </p:xfrm>
        <a:graphic>
          <a:graphicData uri="http://schemas.openxmlformats.org/drawingml/2006/table">
            <a:tbl>
              <a:tblPr/>
              <a:tblGrid>
                <a:gridCol w="1595535"/>
                <a:gridCol w="7091265"/>
              </a:tblGrid>
              <a:tr h="379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&lt;фрагмент не существовал&gt;</a:t>
                      </a:r>
                      <a:b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10.1.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Метапредметные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результаты освоения адаптированной образовательной программы основного общего образования должны отражать: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1) для глухих, слабослышащих, позднооглохших обучающихся: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владение навыками определения и исправления специфических ошибок (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аграмматизмов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) в письменной и устной речи;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2) для обучающихся с расстройствами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аутистического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спектра: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способности планировать, контролировать и оценивать собственные учебные действия в соответствии с поставленной задачей и условиями ее реализации при сопровождающей помощи педагогического работника и организующей помощи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тьютора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умения определять наиболее эффективные способы достижения результата при сопровождающей помощи педагогического работника и организующей помощи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тьютора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умения выполнять действия по заданному алгоритму или образцу при сопровождающей помощи педагогического работника и организующей помощи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тьютора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умения оценивать результат своей деятельности в соответствии с заданными эталонами при организующей помощи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тьютора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умения адекватно реагировать в стандартной ситуации на успех и неудачу, конструктивно действовать даже в ситуациях неуспеха при организующей помощи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тьютора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развитие способности самостоятельно обратиться к педагогическому работнику (педагогу-психологу, социальному педагогу) в случае личных затруднений в решении какого-либо вопроса;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умения активного использования знаково-символических средств для представления информации об изучаемых объектах и процессах, различных схем решения учебных и практических задач при организующей помощи педагога-психолога и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тьютора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развитие способности самостоятельно действовать в соответствии с заданными эталонами при поиске информации в различных источниках, критически оценивать и интерпретировать получаемую информацию из различных источников.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5" descr="shutterstock_9700533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1000" y="1828800"/>
            <a:ext cx="1371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2400" y="1447800"/>
          <a:ext cx="8686800" cy="4748484"/>
        </p:xfrm>
        <a:graphic>
          <a:graphicData uri="http://schemas.openxmlformats.org/drawingml/2006/table">
            <a:tbl>
              <a:tblPr/>
              <a:tblGrid>
                <a:gridCol w="2481943"/>
                <a:gridCol w="6204857"/>
              </a:tblGrid>
              <a:tr h="3020997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11.1.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Филология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Изучение предметной области "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Филология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" - языка как знаковой системы, лежащей в основе человеческого общения, формирования гражданской, этнической и социальной идентичности, позволяющей понимать, быть понятым, выражать внутренний мир человека, должно обеспечить: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11.1. Русский язык и литература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Изучение предметной области "Русский язык и литература" - языка как знаковой системы, лежащей в основе человеческого общения, формирования российской гражданской, этнической и социальной идентичности, позволяющей понимать, быть понятым, выражать внутренний мир человека, в том числе при помощи альтернативных средств коммуникации, должно обеспечить: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включение в культурно-языковое поле русской и общечеловеческой культуры, воспитание ценностного отношения к русскому языку как носителю культуры, как государственному языку Российской Федерации, языку межнационального общения народов России;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осознание тесной связи между языковым, литературным, интеллектуальным, духовно-нравственным развитием личности и ее социальным ростом;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приобщение к российскому литературному наследию и через него - к сокровищам отечественной и мировой культуры; формирование причастности к национальным свершениям, традициям и осознание исторической преемственности поколений;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обогащение активного и потенциального словарного запаса, развитие культуры владения русским литературным языком во всей полноте его функциональных возможностей в соответствии с нормами устной и письменной речи, правилами русского речевого этикета;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получение знаний о русском языке как системе и как развивающемся явлении, о его уровнях и единицах, о закономерностях его функционирования, освоение базовых понятий лингвистики, формирование аналитических умений в отношении языковых единиц и текстов разных функционально-смысловых типов и жанров.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Picture 4" descr="shutterstock_9977523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52400" y="4038600"/>
            <a:ext cx="2514600" cy="211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77821571"/>
              </p:ext>
            </p:extLst>
          </p:nvPr>
        </p:nvGraphicFramePr>
        <p:xfrm>
          <a:off x="76199" y="815259"/>
          <a:ext cx="8915401" cy="5433141"/>
        </p:xfrm>
        <a:graphic>
          <a:graphicData uri="http://schemas.openxmlformats.org/drawingml/2006/table">
            <a:tbl>
              <a:tblPr/>
              <a:tblGrid>
                <a:gridCol w="2563178"/>
                <a:gridCol w="6352223"/>
              </a:tblGrid>
              <a:tr h="495300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доступа к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литературному наследию и через него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сокровищам отечественной и мировой культуры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 достижениям цивилизации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основы для понимания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особенностей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разных культур и воспитания уважения к ним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осознание взаимосвязи между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своим интеллектуальным и социальным ростом, способствующим духовному, нравственному, эмоциональному, творческому, этическому и познавательному развитию;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базовых умений, обеспечивающих возможность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дальнейшего изучения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языков, с установкой на билингвизм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Предметные результаты изучения предметной области "Русский язык и литература" должны отражать: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Русский язык: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1) совершенствование различных видов устной и письменной речевой деятельности (говорения и </a:t>
                      </a:r>
                      <a:r>
                        <a:rPr lang="ru-RU" sz="1100" dirty="0" err="1">
                          <a:latin typeface="Arial"/>
                          <a:ea typeface="Times New Roman"/>
                          <a:cs typeface="Times New Roman"/>
                        </a:rPr>
                        <a:t>аудирования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, чтения и письма, общения при помощи современных средств устной и письменной коммуникации):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создание устных монологических высказываний разной коммуникативной направленности в зависимости от целей, сферы и ситуации общения с соблюдением норм современного русского литературного языка и речевого этикета; умение различать монологическую, диалогическую и </a:t>
                      </a:r>
                      <a:r>
                        <a:rPr lang="ru-RU" sz="1100" dirty="0" err="1">
                          <a:latin typeface="Arial"/>
                          <a:ea typeface="Times New Roman"/>
                          <a:cs typeface="Times New Roman"/>
                        </a:rPr>
                        <a:t>полилогическую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речь, участие в диалоге и </a:t>
                      </a:r>
                      <a:r>
                        <a:rPr lang="ru-RU" sz="1100" dirty="0" err="1">
                          <a:latin typeface="Arial"/>
                          <a:ea typeface="Times New Roman"/>
                          <a:cs typeface="Times New Roman"/>
                        </a:rPr>
                        <a:t>полилоге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развитие навыков чтения на русском языке (изучающего, ознакомительного, просмотрового) и содержательной переработки прочитанного материала, в том числе умение выделять главную мысль текста, ключевые понятия, оценивать средства аргументации и выразительности;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овладение различными видами </a:t>
                      </a:r>
                      <a:r>
                        <a:rPr lang="ru-RU" sz="1100" dirty="0" err="1">
                          <a:latin typeface="Arial"/>
                          <a:ea typeface="Times New Roman"/>
                          <a:cs typeface="Times New Roman"/>
                        </a:rPr>
                        <a:t>аудирования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(с полным пониманием, с пониманием основного содержания, с выборочным извлечением информации);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понимание, интерпретация и комментирование текстов различных функционально-смысловых типов речи (повествование, описание, рассуждение) и функциональных разновидностей языка, осуществление информационной переработки текста, передача его смысла в устной и письменной форме, а также умение характеризовать его с точки зрения единства темы, смысловой цельности, последовательности изложения;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умение оценивать письменные и устные речевые высказывания с точки зрения их эффективности, понимать основные причины коммуникативных неудач и уметь объяснять их; оценивать собственную и чужую речь с точки зрения точного, уместного и выразительного словоупотребления;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выявление основных особенностей устной и письменной речи, разговорной и книжной речи;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умение создавать различные текстовые высказывания в соответствии с поставленной целью и сферой общения (аргументированный ответ на вопрос, изложение, сочинение, аннотация, план (включая тезисный план), заявление, информационный запрос и др.);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4800" y="1130981"/>
          <a:ext cx="8763000" cy="5727019"/>
        </p:xfrm>
        <a:graphic>
          <a:graphicData uri="http://schemas.openxmlformats.org/drawingml/2006/table">
            <a:tbl>
              <a:tblPr/>
              <a:tblGrid>
                <a:gridCol w="1971675"/>
                <a:gridCol w="6791325"/>
              </a:tblGrid>
              <a:tr h="2785013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обогащение активного и потенциального словарного запаса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для достижения более высоких результатов при изучении других учебных предметов.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Предметные результаты изучения предметной области "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Филология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" должны отражать: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2) понимание определяющей роли языка в развитии интеллектуальных и творческих способностей личности в процессе образования и самообразования: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осознанное использование речевых средств для планирования и регуляции собственной речи; для выражения своих чувств, мыслей и коммуникативных потребностей;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соблюдение основных языковых норм в устной и письменной речи;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стремление расширить свою речевую практику, развивать культуру использования русского литературного языка, оценивать свои языковые умения и планировать их совершенствование и развитие;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3) использование коммуникативно-эстетических возможностей русского языка: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распознавание и характеристика основных видов выразительных средств фонетики, лексики и синтаксиса (звукопись; эпитет, метафора, развернутая и скрытая метафоры, гипербола, олицетворение, сравнение; сравнительный оборот; фразеологизм, синонимы, антонимы, омонимы) в речи;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уместное использование фразеологических оборотов в речи;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корректное и оправданное употребление междометий для выражения эмоций, этикетных формул;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использование в речи синонимичных имен прилагательных в роли эпитетов;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4) расширение и систематизация научных знаний о языке, его единицах и категориях; осознание взаимосвязи его уровней и единиц; освоение базовых понятий лингвистики: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идентификация самостоятельных (знаменательных) служебных частей речи и их форм по значению и основным грамматическим признакам;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распознавание существительных, прилагательных, местоимений, числительных, наречий разных разрядов и их морфологических признаков, умение различать слова категории состояния и наречия;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распознавание глаголов, причастий, деепричастий и их морфологических признаков;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распознавание предлогов, частиц и союзов разных разрядов, определение смысловых оттенков частиц;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распознавание междометий разных разрядов, определение грамматических особенностей междометий;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" y="1066800"/>
          <a:ext cx="8763000" cy="5872180"/>
        </p:xfrm>
        <a:graphic>
          <a:graphicData uri="http://schemas.openxmlformats.org/drawingml/2006/table">
            <a:tbl>
              <a:tblPr/>
              <a:tblGrid>
                <a:gridCol w="1788367"/>
                <a:gridCol w="6974633"/>
              </a:tblGrid>
              <a:tr h="3578609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Русский язык.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Родной язык: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1) совершенствование видов речевой деятельности (</a:t>
                      </a:r>
                      <a:r>
                        <a:rPr lang="ru-RU" sz="1100" dirty="0" err="1">
                          <a:latin typeface="Arial"/>
                          <a:ea typeface="Times New Roman"/>
                          <a:cs typeface="Times New Roman"/>
                        </a:rPr>
                        <a:t>аудирования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, чтения, говорения и письма), обеспечивающих эффективное </a:t>
                      </a:r>
                      <a:r>
                        <a:rPr lang="ru-RU" sz="11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овладение разными учебными предметами и</a:t>
                      </a:r>
                      <a:r>
                        <a:rPr lang="ru-RU" sz="1100" dirty="0">
                          <a:latin typeface="Arial"/>
                          <a:ea typeface="Times New Roman"/>
                          <a:cs typeface="Times New Roman"/>
                        </a:rPr>
                        <a:t> взаимодействие с окружающими людьми в ситуациях формального и неформального межличностного и межкультурного общения;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5) формирование навыков проведения различных видов анализа слова, синтаксического анализа словосочетания и предложения, а также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многоаспектного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 анализа текста: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проведение фонетического, морфемного и словообразовательного (как взаимосвязанных этапов анализа структуры слова), лексического, морфологического анализа слова, анализа словообразовательных пар и словообразовательных цепочек слов;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проведение синтаксического анализа предложения, определение синтаксической роли самостоятельных частей речи в предложении;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анализ текста и распознавание основных признаков текста, умение выделять тему, основную мысль, ключевые слова,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микротемы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, разбивать текст на абзацы, знать композиционные элементы текста;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определение звукового состава слова, правильное деление на слоги, характеристика звуков слова;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определение лексического значения слова, значений многозначного слова, стилистической окраски слова, сферы употребления, подбор синонимов, антонимов;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деление слова на морфемы на основе смыслового, грамматического и словообразовательного анализа слова;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умение различать словообразовательные и формообразующие морфемы, способы словообразования;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проведение морфологического разбора самостоятельных и служебных частей речи; характеристика общего грамматического значения, морфологических признаков самостоятельных частей речи, определение их синтаксической функции;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опознавание основных единиц синтаксиса (словосочетание, предложение, текст);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умение выделять словосочетание в составе предложения, определение главного и зависимого слова в словосочетании, определение его вида;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определение вида предложения по цели высказывания и эмоциональной окраске;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определение грамматической основы предложения;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распознавание распространенных и нераспространенных предложений, предложений осложненной и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неосложненной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 структуры, полных и неполных;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распознавание второстепенных членов предложения, однородных членов предложения, обособленных членов предложения; обращений; вводных и вставных конструкций;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опознавание сложного предложения, типов сложного предложения, сложных предложений с различными видами связи, выделение средств синтаксической связи между частями сложного предложения;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определение функционально-смысловых типов речи, принадлежности текста к одному из них и к функциональной разновидности языка, а также создание текстов различного типа речи и соблюдения норм их построения;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определение видов связи, смысловых, лексических и грамматических средств связи предложений в тексте, а также уместность и целесообразность их использования;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 descr="C:\Users\User\Downloads\1183136_170x100.png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3400" y="4419600"/>
            <a:ext cx="1143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0" y="1295400"/>
          <a:ext cx="8763000" cy="5302014"/>
        </p:xfrm>
        <a:graphic>
          <a:graphicData uri="http://schemas.openxmlformats.org/drawingml/2006/table">
            <a:tbl>
              <a:tblPr/>
              <a:tblGrid>
                <a:gridCol w="2895600"/>
                <a:gridCol w="5867400"/>
              </a:tblGrid>
              <a:tr h="1638708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2) понимание определяющей роли языка в развитии интеллектуальных и творческих способностей личности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в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процессе образования и самообразования;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3) использование коммуникативно-эстетических возможностей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русского и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родного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языков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4) расширение и систематизацию научных знаний о языке; осознание взаимосвязи его уровней и единиц; освоение базовых понятий лингвистики, основных единиц и грамматических категорий языка;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6) обогащение активного и потенциального словарного запаса, расширение объема используемых в речи грамматических языковых средств для свободного выражения мыслей и чувств в соответствии с ситуацией и стилем общения: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умение использовать словари (в том числе -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мультимедийные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) при решении задач построения устного и письменного речевого высказывания, осуществлять эффективный и оперативный поиск на основе знаний о назначении различных видов словарей, их строения и способах конструирования информационных запросов;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пользование толковыми словарями для извлечения необходимой информации, прежде всего - для определения лексического значения (прямого и переносного) слова, принадлежности к его группе однозначных или многозначных слов, определения прямого и переносного значения, особенностей употребления;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пользование орфоэпическими, орфографическими словарями для определения нормативного написания и произношения слова;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использование фразеологических словарей для определения значения и особенностей употребления фразеологизмов;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использование морфемных, словообразовательных, этимологических словарей для морфемного и словообразовательного анализа слов;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использование словарей для подбора к словам синонимов, антонимов;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572000" y="1600200"/>
            <a:ext cx="4572000" cy="4154984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России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06.10.2009 № 373 (ред. от 31.12.2015 № 1576)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«Об утверждении и введении в действие федерального государственного образовательного стандарта начального общего образования»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(Зарегистрировано в Минюсте России 22.12.2009 № 15785)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9" descr="http://kapremont71.ru.images.1c-bitrix-cdn.ru/upload/medialibrary/4ce/Corso-Formazione-2-Imc.jpg?1450077530405781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914400"/>
            <a:ext cx="4495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0" descr="http://animo2.ucoz.ru/_ph/14/1/826339605.jpg?1456250300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90600" y="1371600"/>
            <a:ext cx="68219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4" descr="Изменения в устав школы в связи с введением фгос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530035">
            <a:off x="1693359" y="1503558"/>
            <a:ext cx="824793" cy="1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4648200" y="1066800"/>
            <a:ext cx="3276600" cy="461665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ФГОС НОО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81000" y="8686800"/>
          <a:ext cx="6096000" cy="2344127"/>
        </p:xfrm>
        <a:graphic>
          <a:graphicData uri="http://schemas.openxmlformats.org/drawingml/2006/table">
            <a:tbl>
              <a:tblPr/>
              <a:tblGrid>
                <a:gridCol w="1447800"/>
                <a:gridCol w="4648200"/>
              </a:tblGrid>
              <a:tr h="23441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2400" y="1397000"/>
          <a:ext cx="8686800" cy="4552777"/>
        </p:xfrm>
        <a:graphic>
          <a:graphicData uri="http://schemas.openxmlformats.org/drawingml/2006/table">
            <a:tbl>
              <a:tblPr/>
              <a:tblGrid>
                <a:gridCol w="1447800"/>
                <a:gridCol w="7239000"/>
              </a:tblGrid>
              <a:tr h="2344127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7) овладение основными нормами литературного языка (орфоэпическими, лексическими, грамматическими, орфографическими, пунктуационными, стилистическими), нормами речевого этикета; приобретение опыта использования языковых норм в речевой практике при создании устных и письменных высказываний; стремление к речевому самосовершенствованию, овладение основными стилистическими ресурсами лексики и фразеологии языка: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поиск орфограммы и применение правил написания слов с орфограммами;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освоение правил правописания служебных частей речи и умения применять их на письме;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применение правильного переноса слов;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применение правил постановки знаков препинания в конце предложения, в простом и в сложном предложениях, при прямой речи, цитировании, диалоге;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соблюдение основных орфоэпических правил современного русского литературного языка, определение места ударения в слове в соответствии с акцентологическими нормами;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выявление смыслового, стилистического различия синонимов, употребления их в речи с учетом значения, смыслового различия, стилистической окраски;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нормативное изменение форм существительных, прилагательных, местоимений, числительных, глаголов;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соблюдение грамматических норм, в том числе при согласовании и управлении, при употреблении несклоняемых имен существительных и аббревиатур, при употреблении предложений с деепричастным оборотом, употреблении местоимений для связи предложений и частей текста, конструировании предложений с союзами, соблюдение видовременной соотнесенности глаголов-сказуемых в связном тексте;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8) для слепых, слабовидящих обучающихся: формирование навыков письма на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брайлевской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печатной машинке;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4800" y="1295400"/>
          <a:ext cx="8534400" cy="5358592"/>
        </p:xfrm>
        <a:graphic>
          <a:graphicData uri="http://schemas.openxmlformats.org/drawingml/2006/table">
            <a:tbl>
              <a:tblPr/>
              <a:tblGrid>
                <a:gridCol w="1447800"/>
                <a:gridCol w="7086600"/>
              </a:tblGrid>
              <a:tr h="472440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9) для глухих, слабослышащих, позднооглохших обучающихся формирование и развитие основных видов речевой деятельности обучающихся -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слухозрительного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 восприятия (с использованием слуховых аппаратов и (или)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кохлеарных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имплантов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), говорения, чтения, письма;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10) для обучающихся с расстройствами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аутистического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 спектра: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овладение основными стилистическими ресурсами лексики и фразеологии языка, основными нормами литературного языка, нормами речевого этикета;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приобретение опыта использования языковых норм в речевой и альтернативной коммуникативной практике при создании устных, письменных, альтернативных высказываний;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стремление к возможности выразить собственные мысли и чувства, обозначить собственную позицию;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видение традиций и новаторства в произведениях;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восприятие художественной действительности как выражение мыслей автора о мире и человеке.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Литература: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1) осознание значимости чтения и изучения литературы для своего дальнейшего развития; формирование потребности в систематическом чтении как средстве познания мира и себя в этом мире, гармонизации отношений человека и общества,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многоаспектного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 диалога;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2) понимание литературы как одной из основных национально-культурных ценностей народа, как особого способа познания жизни;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3) обеспечение культурной самоидентификации, осознание коммуникативно-эстетических возможностей русского языка на основе изучения выдающихся произведений российской и мировой культуры;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4) воспитание квалифицированного читателя со сформированным эстетическим вкусом, способного аргументировать свое мнение и оформлять его словесно в устных и письменных высказываниях разных жанров, создавать развернутые высказывания аналитического и интерпретирующего характера, участвовать в обсуждении прочитанного, сознательно планировать свое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досуговое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 чтение;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5) развитие способности понимать литературные художественные произведения, отражающие разные этнокультурные традиции;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6) овладение процедурами смыслового и эстетического анализа текста на основе понимания принципиальных отличий литературного художественного текста от научного, делового, публицистического и т.п., формирование умений воспринимать, анализировать, критически оценивать и интерпретировать прочитанное, осознавать художественную картину жизни, отраженную в литературном произведении, на уровне не только эмоционального восприятия, но и интеллектуального осмысления.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(п. 11.1 в ред. </a:t>
                      </a:r>
                      <a:r>
                        <a:rPr lang="ru-RU" sz="105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7"/>
                        </a:rPr>
                        <a:t>Приказа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0" y="1447800"/>
          <a:ext cx="8763001" cy="5139898"/>
        </p:xfrm>
        <a:graphic>
          <a:graphicData uri="http://schemas.openxmlformats.org/drawingml/2006/table">
            <a:tbl>
              <a:tblPr/>
              <a:tblGrid>
                <a:gridCol w="1447801"/>
                <a:gridCol w="7315200"/>
              </a:tblGrid>
              <a:tr h="2608659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11.2. Родной язык и родная литература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Изучение предметной области "Родной язык и родная литература" должно обеспечить: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воспитание ценностного отношения к родному языку и родной литературе как хранителю культуры, включение в культурно-языковое поле своего народа;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приобщение к литературному наследию своего народа;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причастности к свершениям и традициям своего народа, осознание исторической преемственности поколений, своей ответственности за сохранение культуры народа;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обогащение активного и потенциального словарного запаса, развитие у обучающихся культуры владения родным языком во всей полноте его функциональных возможностей в соответствии с нормами устной и письменной речи, правилами речевого этикета;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получение знаний о родном языке как системе и как развивающемся явлении, о его уровнях и единицах, о закономерностях его функционирования, освоение базовых понятий лингвистики, формирование аналитических умений в отношении языковых единиц и текстов разных функционально-смысловых типов и жанров.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Предметные результаты изучения предметной области "Родной язык и родная литература" должны отражать: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Родной язык: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1) совершенствование видов речевой деятельности (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аудирования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, чтения, говорения и письма), обеспечивающих эффективное взаимодействие с окружающими людьми в ситуациях формального и неформального межличностного и межкультурного общения;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2) понимание определяющей роли языка в развитии интеллектуальных и творческих способностей личности в процессе образования и самообразования;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3) использование коммуникативно-эстетических возможностей родного языка;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4) расширение и систематизацию научных знаний о родном языке; осознание взаимосвязи его уровней и единиц; освоение базовых понятий лингвистики, основных единиц и грамматических категорий родного языка;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200" y="1905000"/>
          <a:ext cx="8305800" cy="3704036"/>
        </p:xfrm>
        <a:graphic>
          <a:graphicData uri="http://schemas.openxmlformats.org/drawingml/2006/table">
            <a:tbl>
              <a:tblPr/>
              <a:tblGrid>
                <a:gridCol w="4152900"/>
                <a:gridCol w="4152900"/>
              </a:tblGrid>
              <a:tr h="1153947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6) обогащение активного и потенциального словарного запаса, расширение объема используемых в речи грамматических средств для свободного выражения мыслей и чувств адекватно ситуации и стилю общения;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7) овладение основными стилистическими ресурсами лексики и фразеологии языка, основными нормами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литературного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языка (орфоэпическими, лексическими, грамматическими, орфографическими, пунктуационными), нормами речевого этикета; приобретение опыта их использования в речевой практике при создании устных и письменных высказываний; стремление к речевому самосовершенствованию;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6) обогащение активного и потенциального словарного запаса, расширение объема используемых в речи грамматических средств для свободного выражения мыслей и чувств на родном языке адекватно ситуации и стилю общения;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7) овладение основными стилистическими ресурсами лексики и фразеологии родного языка, основными нормами родного языка (орфоэпическими, лексическими, грамматическими, орфографическими, пунктуационными), нормами речевого этикета; приобретение опыта их использования в речевой практике при создании устных и письменных высказываний; стремление к речевому самосовершенствованию;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200" y="1600200"/>
          <a:ext cx="8382000" cy="3932319"/>
        </p:xfrm>
        <a:graphic>
          <a:graphicData uri="http://schemas.openxmlformats.org/drawingml/2006/table">
            <a:tbl>
              <a:tblPr/>
              <a:tblGrid>
                <a:gridCol w="4191000"/>
                <a:gridCol w="4191000"/>
              </a:tblGrid>
              <a:tr h="1484676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Литература.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Родная литература: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1) осознание значимости чтения и изучения литературы для своего дальнейшего развития; формирование потребности в систематическом чтении как средстве познания мира и себя в этом мире, гармонизации отношений человека и общества,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многоаспектного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диалога;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2) понимание литературы как одной из основных национально-культурных ценностей народа, как особого способа познания жизни;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3) обеспечение культурной самоидентификации, осознание коммуникативно-эстетических возможностей родного языка на основе изучения выдающихся произведений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российской культуры,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культуры своего народа, мировой культуры;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Родная литература: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1) осознание значимости чтения и изучения родной литературы для своего дальнейшего развития; формирование потребности в систематическом чтении как средстве познания мира и себя в этом мире, гармонизации отношений человека и общества,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многоаспектного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диалога;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2) понимание родной литературы как одной из основных национально-культурных ценностей народа, как особого способа познания жизни;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3) обеспечение культурной самоидентификации, осознание коммуникативно-эстетических возможностей родного языка на основе изучения выдающихся произведений культуры своего народа, российской и мировой культуры;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0" y="1066800"/>
          <a:ext cx="8458200" cy="4160601"/>
        </p:xfrm>
        <a:graphic>
          <a:graphicData uri="http://schemas.openxmlformats.org/drawingml/2006/table">
            <a:tbl>
              <a:tblPr/>
              <a:tblGrid>
                <a:gridCol w="2114550"/>
                <a:gridCol w="6343650"/>
              </a:tblGrid>
              <a:tr h="2035892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Иностранный язык. Второй иностранный язык: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11.3. Иностранный язык. Второй иностранный язык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Изучение предметной области "Иностранные языки" должно обеспечить: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приобщение к культурному наследию стран изучаемого иностранного языка, воспитание ценностного отношения к иностранному языку как инструменту познания и достижения взаимопонимания между людьми и народами;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осознание тесной связи между овладением иностранными языками и личностным, социальным и профессиональным ростом;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формирование коммуникативной иноязычной компетенции (говорение,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аудирование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, чтение и письмо), необходимой для успешной социализации и самореализации;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обогащение активного и потенциального словарного запаса, развитие у обучающихся культуры владения иностранным языком в соответствии с требованиями к нормам устной и письменной речи, правилами речевого этикета.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Предметные результаты изучения предметной области "Иностранные языки" должны отражать: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3400" y="1371599"/>
          <a:ext cx="8077200" cy="4655809"/>
        </p:xfrm>
        <a:graphic>
          <a:graphicData uri="http://schemas.openxmlformats.org/drawingml/2006/table">
            <a:tbl>
              <a:tblPr/>
              <a:tblGrid>
                <a:gridCol w="4038600"/>
                <a:gridCol w="4038600"/>
              </a:tblGrid>
              <a:tr h="69535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2) формирование и совершенствование иноязычной коммуникативной компетенции; расширение и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систематизация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знаний о языке, расширение лингвистического кругозора и лексического запаса, дальнейшее овладение общей речевой культурой;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/>
                          <a:ea typeface="Times New Roman"/>
                          <a:cs typeface="Times New Roman"/>
                        </a:rPr>
                        <a:t>2) формирование и совершенствование иноязычной коммуникативной компетенции; расширение и систематизацию знаний о языке, расширение лингвистического кругозора и лексического запаса, дальнейшее овладение общей речевой культурой;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23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4) создание основы для формирования интереса к совершенствованию достигнутого уровня владения изучаемым иностранным языком, в том числе на основе самонаблюдения и самооценки, к изучению второго/третьего иностранного языка, к использованию иностранного языка как средства получения информации,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позволяющей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расширять свои знания в других предметных областях.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11.2.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Общественно-научные предметы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4) создание основы для формирования интереса к совершенствованию достигнутого уровня владения изучаемым иностранным языком, в том числе на основе самонаблюдения и самооценки, к изучению второго/третьего иностранного языка, к использованию иностранного языка как средства получения информации, позволяющего расширять свои знания в других предметных областях.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(п. 11.3 введен </a:t>
                      </a:r>
                      <a:r>
                        <a:rPr lang="ru-RU" sz="12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Приказом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7"/>
                        </a:rPr>
                        <a:t>11.4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. Общественно-научные предметы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155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При изучении общественно-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научных предметов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задача развития и воспитания личности обучающихся является приоритетной.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При изучении учебных предметов общественно-научной направленности задача развития и воспитания личности обучающихся является приоритетной (для обучающихся с расстройствами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аутистического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спектра приоритетной является задача социализации).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81000" y="1447800"/>
          <a:ext cx="8229600" cy="4668936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20882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11.3.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Математика и информатика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7"/>
                        </a:rPr>
                        <a:t>11.5</a:t>
                      </a:r>
                      <a:r>
                        <a:rPr lang="ru-RU" sz="1000">
                          <a:latin typeface="Arial"/>
                          <a:ea typeface="Times New Roman"/>
                          <a:cs typeface="Times New Roman"/>
                        </a:rPr>
                        <a:t>. Математика и информатика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738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1) формирование представлений о математике как о методе познания действительности, позволяющем описывать и изучать реальные процессы и явления;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2) развитие умений работать с учебным математическим текстом (анализировать, извлекать необходимую информацию), точно и грамотно выражать свои мысли с применением математической терминологии и символики, проводить классификации, логические обоснования, доказательства математических утверждений;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1) формирование представлений о математике как о методе познания действительности, позволяющем описывать и изучать реальные процессы и явления: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осознание роли математики в развитии России и мира;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возможность привести примеры из отечественной и всемирной истории математических открытий и их авторов;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2) развитие умений работать с учебным математическим текстом (анализировать, извлекать необходимую информацию), точно и грамотно выражать свои мысли с применением математической терминологии и символики, проводить классификации, логические обоснования, доказательства математических утверждений: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оперирование понятиями: множество, элемент множества, подмножество, принадлежность, нахождение пересечения, объединения подмножества в простейших ситуациях;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решение сюжетных задач разных типов на все арифметические действия;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применение способа поиска решения задачи, в котором рассуждение строится от условия к требованию или от требования к условию;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составление плана решения задачи, выделение этапов ее решения, интерпретация вычислительных результатов в задаче, исследование полученного решения задачи;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нахождение процента от числа, числа по проценту от него, нахождения процентного отношения двух чисел, нахождения процентного снижения или процентного повышения величины;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решение логических задач;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 descr="shutterstock_1631766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" y="3200400"/>
            <a:ext cx="3886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200" y="1447801"/>
          <a:ext cx="8153400" cy="5756824"/>
        </p:xfrm>
        <a:graphic>
          <a:graphicData uri="http://schemas.openxmlformats.org/drawingml/2006/table">
            <a:tbl>
              <a:tblPr/>
              <a:tblGrid>
                <a:gridCol w="4076700"/>
                <a:gridCol w="4076700"/>
              </a:tblGrid>
              <a:tr h="5756824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3) развитие представлений о числе и числовых системах от натуральных до действительных чисел; овладение навыками устных, письменных, инструментальных вычислений;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3) развитие представлений о числе и числовых системах от натуральных до действительных чисел; овладение навыками устных, письменных, инструментальных вычислений: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оперирование понятиями: натуральное число, целое число, обыкновенная дробь, десятичная дробь, смешанное число, рациональное число, иррациональное число;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использование свойства чисел и законов арифметических операций с числами при выполнении вычислений;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использование признаков делимости на 2, 5, 3, 9, 10 при выполнении вычислений и решении задач;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выполнение округления чисел в соответствии с правилами;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сравнение чисел;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оценивание значения квадратного корня из положительного целого числа;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10" descr="shutterstock_4978647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3400" y="2743200"/>
            <a:ext cx="3657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200" y="1371600"/>
          <a:ext cx="8077200" cy="4714702"/>
        </p:xfrm>
        <a:graphic>
          <a:graphicData uri="http://schemas.openxmlformats.org/drawingml/2006/table">
            <a:tbl>
              <a:tblPr/>
              <a:tblGrid>
                <a:gridCol w="4038600"/>
                <a:gridCol w="4038600"/>
              </a:tblGrid>
              <a:tr h="4343399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  <a:cs typeface="Times New Roman"/>
                        </a:rPr>
                        <a:t>4) овладение символьным языком алгебры, приемами выполнения тождественных преобразований выражений, решения уравнений, систем уравнений, неравенств и систем неравенств; умения моделировать реальные ситуации на языке алгебры, исследовать построенные модели с использованием аппарата алгебры, интерпретировать полученный результат;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  <a:cs typeface="Times New Roman"/>
                        </a:rPr>
                        <a:t>4) овладение символьным языком алгебры, приемами выполнения тождественных преобразований выражений, решения уравнений, систем уравнений, неравенств и систем неравенств; умения моделировать реальные ситуации на языке алгебры, исследовать построенные модели с использованием аппарата алгебры, интерпретировать полученный результат: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  <a:cs typeface="Times New Roman"/>
                        </a:rPr>
                        <a:t>выполнение несложных преобразований для вычисления значений числовых выражений, содержащих степени с натуральным показателем, степени с целым отрицательным показателем;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  <a:cs typeface="Times New Roman"/>
                        </a:rPr>
                        <a:t>выполнение несложных преобразований целых, дробно рациональных выражений и выражений с квадратными корнями; раскрывать скобки, приводить подобные слагаемые, использовать формулы сокращенного умножения;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  <a:cs typeface="Times New Roman"/>
                        </a:rPr>
                        <a:t>решение линейных и квадратных уравнений и неравенств, уравнений и неравенств, сводящихся к линейным или квадратным, систем уравнений и неравенств, изображение решений неравенств и их систем на числовой прямой;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6" descr="shutterstock_11615410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3400" y="3048000"/>
            <a:ext cx="3886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28600" y="1219200"/>
          <a:ext cx="8763000" cy="4767040"/>
        </p:xfrm>
        <a:graphic>
          <a:graphicData uri="http://schemas.openxmlformats.org/drawingml/2006/table">
            <a:tbl>
              <a:tblPr/>
              <a:tblGrid>
                <a:gridCol w="4381500"/>
                <a:gridCol w="4381500"/>
              </a:tblGrid>
              <a:tr h="762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Приказ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России от 06.10.2009 N 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373 (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ред. от 31.12.2015)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"Об утверждении и введении в действие федерального государственного образовательного стандарта начального общего образования"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(Зарегистрировано в Минюсте России 22.12.2009 N 15785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6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200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u="none" strike="noStrike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Ред. от 18.05.2015, </a:t>
                      </a:r>
                      <a:r>
                        <a:rPr lang="ru-RU" sz="1200" u="none" strike="noStrike" dirty="0" smtClean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недействующая</a:t>
                      </a:r>
                      <a:endParaRPr lang="ru-RU" sz="1200" dirty="0">
                        <a:solidFill>
                          <a:srgbClr val="C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200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u="none" strike="noStrike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Ред. от 31.12.2015, </a:t>
                      </a:r>
                      <a:r>
                        <a:rPr lang="ru-RU" sz="1200" u="none" strike="noStrike" dirty="0" smtClean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действующая</a:t>
                      </a:r>
                      <a:r>
                        <a:rPr lang="ru-RU" sz="1200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43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Приложение. Федеральный государственный образовательный стандарт начального общего образования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52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II. Требования к результатам освоения основной образовательной программы начального общего </a:t>
                      </a:r>
                      <a:r>
                        <a:rPr lang="ru-RU" sz="1200" b="1" dirty="0" smtClean="0">
                          <a:latin typeface="Arial"/>
                          <a:ea typeface="Times New Roman"/>
                          <a:cs typeface="Times New Roman"/>
                        </a:rPr>
                        <a:t>образования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Приложение. Федеральный государственный образовательный стандарт начального общего образования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52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II. Требования к результатам освоения основной образовательной программы начального общего </a:t>
                      </a:r>
                      <a:r>
                        <a:rPr lang="ru-RU" sz="1200" b="1" dirty="0" smtClean="0">
                          <a:latin typeface="Arial"/>
                          <a:ea typeface="Times New Roman"/>
                          <a:cs typeface="Times New Roman"/>
                        </a:rPr>
                        <a:t>образования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129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/>
                          <a:ea typeface="Times New Roman"/>
                          <a:cs typeface="Times New Roman"/>
                        </a:rPr>
                        <a:t>12.1. </a:t>
                      </a:r>
                      <a:r>
                        <a:rPr lang="ru-RU" sz="1200" strike="sngStrike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Филология</a:t>
                      </a:r>
                      <a:endParaRPr lang="ru-RU" sz="12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/>
                          <a:ea typeface="Times New Roman"/>
                          <a:cs typeface="Times New Roman"/>
                        </a:rPr>
                        <a:t>Русский язык</a:t>
                      </a:r>
                      <a:r>
                        <a:rPr lang="ru-RU" sz="1200" strike="sngStrike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Родной</a:t>
                      </a:r>
                      <a:r>
                        <a:rPr lang="ru-RU" sz="1200">
                          <a:latin typeface="Arial"/>
                          <a:ea typeface="Times New Roman"/>
                          <a:cs typeface="Times New Roman"/>
                        </a:rPr>
                        <a:t> язык: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12.1. Русский язык и литературное чтение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Русский язык: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30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4) овладение первоначальными представлениями о нормах русского </a:t>
                      </a: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 родного литературного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языка (орфоэпических, лексических, грамматических) и правилах речевого этикета; умение ориентироваться в целях, задачах, средствах и условиях общения, выбирать адекватные языковые средства для успешного решения коммуникативных задач;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4) овладение первоначальными представлениями о нормах русского языка (орфоэпических, лексических, грамматических) и правилах речевого этикета; умение ориентироваться в целях, задачах, средствах и условиях общения, выбирать адекватные языковые средства для успешного решения коммуникативных задач;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81000" y="1371600"/>
          <a:ext cx="8305800" cy="5630204"/>
        </p:xfrm>
        <a:graphic>
          <a:graphicData uri="http://schemas.openxmlformats.org/drawingml/2006/table">
            <a:tbl>
              <a:tblPr/>
              <a:tblGrid>
                <a:gridCol w="2819400"/>
                <a:gridCol w="5486400"/>
              </a:tblGrid>
              <a:tr h="5630204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5) овладение системой функциональных понятий, развитие умения использовать функционально-графические представления для решения различных математических задач, для описания и анализа реальных зависимостей;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6) овладение геометрическим языком; развитие умения использовать его для описания предметов окружающего мира; развитие пространственных представлений, изобразительных умений, навыков геометрических построений;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5) овладение системой функциональных понятий, развитие умения использовать функционально-графические представления для решения различных математических задач, для описания и анализа реальных зависимостей: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определение положения точки по ее координатам, координаты точки по ее положению на плоскости;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нахождение по графику значений функции, области определения, множества значений, нулей функции, промежутков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знакопостоянства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промежутков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возрастания и убывания, наибольшего и наименьшего значения функции;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построение графика линейной и квадратичной функций;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оперирование на базовом уровне понятиями: последовательность, арифметическая прогрессия, геометрическая прогрессия;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использование свойств линейной и квадратичной функций и их графиков при решении задач из других учебных предметов;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6) овладение геометрическим языком; развитие умения использовать его для описания предметов окружающего мира; развитие пространственных представлений, изобразительных умений, навыков геометрических построений: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оперирование понятиями: фигура, точка, отрезок, прямая, луч, ломаная, угол, многоугольник, треугольник и четырехугольник, прямоугольник и квадрат, окружность и круг, прямоугольный параллелепипед, куб, шар; изображение изучаемых фигур от руки и с помощью линейки и циркуля;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выполнение измерения длин, расстояний, величин углов с помощью инструментов для измерений длин и углов;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4" descr="shutterstock_16262075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66800" y="4343400"/>
            <a:ext cx="1904801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0" y="1371600"/>
          <a:ext cx="8534400" cy="4617166"/>
        </p:xfrm>
        <a:graphic>
          <a:graphicData uri="http://schemas.openxmlformats.org/drawingml/2006/table">
            <a:tbl>
              <a:tblPr/>
              <a:tblGrid>
                <a:gridCol w="4267200"/>
                <a:gridCol w="4267200"/>
              </a:tblGrid>
              <a:tr h="2827351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7) формирование систематических знаний о плоских фигурах и их свойствах, представлений о простейших пространственных телах; развитие умений моделирования реальных ситуаций на языке геометрии, исследования построенной модели с использованием геометрических понятий и теорем, аппарата алгебры, решения геометрических и практических задач;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7) формирование систематических знаний о плоских фигурах и их свойствах, представлений о простейших пространственных телах; развитие умений моделирования реальных ситуаций на языке геометрии, исследования построенной модели с использованием геометрических понятий и теорем, аппарата алгебры, решения геометрических и практических задач: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оперирование на базовом уровне понятиями: равенство фигур, параллельность и перпендикулярность прямых, углы между прямыми, перпендикуляр, наклонная, проекция;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проведение доказательств в геометрии;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оперирование на базовом уровне понятиями: вектор, сумма векторов, произведение вектора на число, координаты на плоскости;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решение задач на нахождение геометрических величин (длина и расстояние, величина угла, площадь) по образцам или алгоритмам;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12" descr="shutterstock_15529134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" y="3276600"/>
            <a:ext cx="3962400" cy="2449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81000" y="1371600"/>
          <a:ext cx="8305800" cy="5139898"/>
        </p:xfrm>
        <a:graphic>
          <a:graphicData uri="http://schemas.openxmlformats.org/drawingml/2006/table">
            <a:tbl>
              <a:tblPr/>
              <a:tblGrid>
                <a:gridCol w="3048000"/>
                <a:gridCol w="5257800"/>
              </a:tblGrid>
              <a:tr h="3408143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8) овладение простейшими способами представления и анализа статистических данных; формирование представлений о статистических закономерностях в реальном мире и о различных способах их изучения, о простейших вероятностных моделях; развитие умений извлекать информацию, представленную в таблицах, на диаграммах, графиках, описывать и анализировать массивы числовых данных с помощью подходящих статистических характеристик, использовать понимание вероятностных свойств окружающих явлений при принятии решений;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9) развитие умений применять изученные понятия, результаты, методы для решения задач практического характера и задач из смежных дисциплин с использованием при необходимости справочных материалов, компьютера, пользоваться оценкой и прикидкой при практических расчетах;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8) овладение простейшими способами представления и анализа статистических данных; формирование представлений о статистических закономерностях в реальном мире и о различных способах их изучения, о простейших вероятностных моделях; развитие умений извлекать информацию, представленную в таблицах, на диаграммах, графиках, описывать и анализировать массивы числовых данных с помощью подходящих статистических характеристик, использовать понимание вероятностных свойств окружающих явлений при принятии решений: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представления о статистических характеристиках, вероятности случайного события;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решение простейших комбинаторных задач;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определение основных статистических характеристик числовых наборов;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оценивание и вычисление вероятности события в простейших случаях;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наличие представления о роли практически достоверных и маловероятных событий, о роли закона больших чисел в массовых явлениях;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умение сравнивать основные статистические характеристики, полученные в процессе решения прикладной задачи, изучения реального явления;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9) развитие умений применять изученные понятия, результаты, методы для решения задач практического характера и задач из смежных дисциплин с использованием при необходимости справочных материалов, компьютера, пользоваться оценкой и прикидкой при практических расчетах: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09600" y="1066800"/>
          <a:ext cx="8001000" cy="4800600"/>
        </p:xfrm>
        <a:graphic>
          <a:graphicData uri="http://schemas.openxmlformats.org/drawingml/2006/table">
            <a:tbl>
              <a:tblPr/>
              <a:tblGrid>
                <a:gridCol w="2971800"/>
                <a:gridCol w="5029200"/>
              </a:tblGrid>
              <a:tr h="4800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&lt;фрагмент не существовал&gt;</a:t>
                      </a:r>
                      <a:b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распознавание верных и неверных высказываний;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оценивание результатов вычислений при решении практических задач;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выполнение сравнения чисел в реальных ситуациях;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использование числовых выражений при решении практических задач и задач из других учебных предметов;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решение практических задач с применением простейших свойств фигур;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выполнение простейших построений и измерений на местности, необходимых в реальной жизни;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4" descr="E:\картинки_с_шаттерстока\shutterstock_14695269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0600" y="2133600"/>
            <a:ext cx="2211387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200" y="1066800"/>
          <a:ext cx="8458200" cy="4724400"/>
        </p:xfrm>
        <a:graphic>
          <a:graphicData uri="http://schemas.openxmlformats.org/drawingml/2006/table">
            <a:tbl>
              <a:tblPr/>
              <a:tblGrid>
                <a:gridCol w="2667000"/>
                <a:gridCol w="5791200"/>
              </a:tblGrid>
              <a:tr h="472440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14) формирование навыков и умений безопасного и целесообразного поведения при работе с компьютерными программами и в Интернете, умения соблюдать нормы информационной этики и права.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11.4.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Основы духовно-нравственной культуры народов России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14) формирование навыков и умений безопасного и целесообразного поведения при работе с компьютерными программами и в Интернете, умения соблюдать нормы информационной этики и права;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15) для слепых и слабовидящих обучающихся: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владение правилами записи математических формул и специальных знаков рельефно-точечной системы обозначений Л. Брайля;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владение тактильно-осязательным способом обследования и восприятия рельефных изображений предметов, контурных изображений геометрических фигур и т.п.;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умение читать рельефные графики элементарных функций на координатной плоскости, применять специальные приспособления для рельефного черчения;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владение основным функционалом программы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невизуального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доступа к информации на экране ПК, умение использовать персональные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тифлотехнические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средства информационно-коммуникационного доступа слепыми обучающимися;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16) для обучающихся с нарушениями опорно-двигательного аппарата: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владение специальными компьютерными средствами представления и анализа данных и умение использовать персональные средства доступа с учетом двигательных,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речедвигательных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и сенсорных нарушений;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умение использовать персональные средства доступа.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(п. 11.5 в ред. </a:t>
                      </a:r>
                      <a:r>
                        <a:rPr lang="ru-RU" sz="12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7"/>
                        </a:rPr>
                        <a:t>Приказа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8"/>
                        </a:rPr>
                        <a:t>11.6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. Основы духовно-нравственной культуры народов России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7" descr="shutterstock_655374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3400" y="3429000"/>
            <a:ext cx="2590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0" y="1219200"/>
          <a:ext cx="8686800" cy="4896965"/>
        </p:xfrm>
        <a:graphic>
          <a:graphicData uri="http://schemas.openxmlformats.org/drawingml/2006/table">
            <a:tbl>
              <a:tblPr/>
              <a:tblGrid>
                <a:gridCol w="3279710"/>
                <a:gridCol w="5407090"/>
              </a:tblGrid>
              <a:tr h="27433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11.5.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Естественнонаучные предметы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7"/>
                        </a:rPr>
                        <a:t>11.7</a:t>
                      </a:r>
                      <a:r>
                        <a:rPr lang="ru-RU" sz="1400">
                          <a:latin typeface="Arial"/>
                          <a:ea typeface="Times New Roman"/>
                          <a:cs typeface="Times New Roman"/>
                        </a:rPr>
                        <a:t>. Естественнонаучные предметы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98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&lt;фрагмент не существовал&gt;</a:t>
                      </a:r>
                      <a:b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9) для обучающихся с ограниченными возможностями здоровья: владение основными доступными методами научного познания, используемыми в физике: наблюдение, описание, измерение, эксперимент; умение обрабатывать результаты измерений, обнаруживать зависимость между физическими величинами, объяснять полученные результаты и делать выводы;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пп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. 9 введен </a:t>
                      </a: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8"/>
                        </a:rPr>
                        <a:t>Приказом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10) для обучающихся с ограниченными возможностями здоровья: владение доступными методами самостоятельного планирования и проведения физических экспериментов, описания и анализа полученной измерительной информации, определения достоверности полученного результата;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пп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. 10 введен </a:t>
                      </a: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9"/>
                        </a:rPr>
                        <a:t>Приказом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11) для слепых и слабовидящих обучающихся: владение правилами записи физических формул рельефно-точечной системы обозначений Л. Брайля.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6" descr="shutterstock_11068778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1000" y="2362201"/>
            <a:ext cx="3048000" cy="350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6200" y="1160761"/>
          <a:ext cx="8153400" cy="4418412"/>
        </p:xfrm>
        <a:graphic>
          <a:graphicData uri="http://schemas.openxmlformats.org/drawingml/2006/table">
            <a:tbl>
              <a:tblPr/>
              <a:tblGrid>
                <a:gridCol w="2717800"/>
                <a:gridCol w="5435600"/>
              </a:tblGrid>
              <a:tr h="3629024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6) формирование представлений о значении химической науки в решении современных экологических проблем, в том числе в предотвращении техногенных и экологических катастроф.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strike="sngStrike" dirty="0" smtClean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strike="sngStrike" dirty="0" smtClean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strike="sngStrike" dirty="0" smtClean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strike="sngStrike" dirty="0" smtClean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strike="sngStrike" dirty="0" smtClean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strike="sngStrike" dirty="0" smtClean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strike="sngStrike" dirty="0" smtClean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strike="sngStrike" dirty="0" smtClean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11.6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Искусство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6) формирование представлений о значении химической науки в решении современных экологических проблем, в том числе в предотвращении техногенных и экологических катастроф;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7) для слепых и слабовидящих обучающихся: владение правилами записи химических формул с использованием рельефно-точечной системы обозначений Л. Брайля;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пп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. 7 введен </a:t>
                      </a: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Приказом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8) для обучающихся с ограниченными возможностями здоровья: владение основными доступными методами научного познания, используемыми в химии.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пп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. 8 введен </a:t>
                      </a: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Приказом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u="none" strike="noStrike" dirty="0" smtClean="0">
                        <a:solidFill>
                          <a:srgbClr val="0000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11.8.</a:t>
                      </a:r>
                      <a:r>
                        <a:rPr lang="ru-RU" sz="1400" u="none" strike="noStrike" baseline="0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Искусство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6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11.7.</a:t>
                      </a:r>
                      <a:r>
                        <a:rPr lang="ru-RU" sz="1400">
                          <a:latin typeface="Arial"/>
                          <a:ea typeface="Times New Roman"/>
                          <a:cs typeface="Times New Roman"/>
                        </a:rPr>
                        <a:t> Технология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11.9</a:t>
                      </a:r>
                      <a:r>
                        <a:rPr lang="ru-RU" sz="1400" dirty="0">
                          <a:latin typeface="Arial"/>
                          <a:ea typeface="Times New Roman"/>
                          <a:cs typeface="Times New Roman"/>
                        </a:rPr>
                        <a:t>. Технология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9" descr="shutterstock_1486550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52400" y="2667000"/>
            <a:ext cx="2362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0" descr="http://animo2.ucoz.ru/_ph/14/1/826339605.jpg?1456250300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315200" y="4114800"/>
            <a:ext cx="9429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3400" y="1219201"/>
          <a:ext cx="8153400" cy="5943509"/>
        </p:xfrm>
        <a:graphic>
          <a:graphicData uri="http://schemas.openxmlformats.org/drawingml/2006/table">
            <a:tbl>
              <a:tblPr/>
              <a:tblGrid>
                <a:gridCol w="2362200"/>
                <a:gridCol w="5791200"/>
              </a:tblGrid>
              <a:tr h="668211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11.8.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Физическая культура и основы безопасности жизнедеятельности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7"/>
                        </a:rPr>
                        <a:t>11.10</a:t>
                      </a:r>
                      <a:r>
                        <a:rPr lang="ru-RU" sz="1200">
                          <a:latin typeface="Arial"/>
                          <a:ea typeface="Times New Roman"/>
                          <a:cs typeface="Times New Roman"/>
                        </a:rPr>
                        <a:t>. Физическая культура и основы безопасности жизнедеятельности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52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&lt;фрагмент не существовал&gt;</a:t>
                      </a:r>
                      <a:b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6) для слепых и слабовидящих обучающихся: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приемов осязательного и слухового самоконтроля в процессе формирования трудовых действий;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формирование представлений о современных бытовых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тифлотехнических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средствах, приборах и их применении в повседневной жизни;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пп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. 6 введен </a:t>
                      </a:r>
                      <a:r>
                        <a:rPr lang="ru-RU" sz="12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8"/>
                        </a:rPr>
                        <a:t>Приказом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7) для обучающихся с нарушениями опорно-двигательного аппарата: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владение современными технологиями укрепления и сохранения здоровья, поддержания работоспособности, профилактики предупреждения заболеваний, связанных с учебной и производственной деятельностью, с учетом двигательных,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речедвигательных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и сенсорных нарушений у обучающихся с нарушением опорно-двигательного аппарата;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владение доступными способами самоконтроля индивидуальных показателей здоровья, умственной и физической работоспособности, физического развития и физических качеств;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владение доступными физическими упражнениями разной функциональной направленности, использование их в режиме учебной и производственной деятельности с целью профилактики переутомления и сохранения высокой работоспособности;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владение доступными техническими приемами и двигательными действиями базовых видов спорта, активное применение их в игровой и соревновательной деятельности;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умение ориентироваться с помощью сохранных анализаторов и безопасно передвигаться в пространстве с использованием при самостоятельном передвижении ортопедических приспособлений.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5" descr="shutterstock_9511843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0" y="2438400"/>
            <a:ext cx="2133600" cy="35052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200" y="1045244"/>
          <a:ext cx="8305800" cy="5873254"/>
        </p:xfrm>
        <a:graphic>
          <a:graphicData uri="http://schemas.openxmlformats.org/drawingml/2006/table">
            <a:tbl>
              <a:tblPr/>
              <a:tblGrid>
                <a:gridCol w="4419600"/>
                <a:gridCol w="3886200"/>
              </a:tblGrid>
              <a:tr h="554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Приложение</a:t>
                      </a:r>
                      <a:r>
                        <a:rPr lang="ru-RU" sz="1000" b="1" dirty="0">
                          <a:latin typeface="Arial"/>
                          <a:ea typeface="Times New Roman"/>
                          <a:cs typeface="Times New Roman"/>
                        </a:rPr>
                        <a:t>. Федеральный государственный образовательный стандарт основного общего образования</a:t>
                      </a:r>
                      <a:endParaRPr lang="ru-RU" sz="10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52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Arial"/>
                          <a:ea typeface="Times New Roman"/>
                          <a:cs typeface="Times New Roman"/>
                        </a:rPr>
                        <a:t>III. Требования к структуре основной образовательной программы основного общего </a:t>
                      </a:r>
                      <a:r>
                        <a:rPr lang="ru-RU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образования</a:t>
                      </a:r>
                      <a:endParaRPr lang="ru-RU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3432" marR="33432" marT="25074" marB="25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Приложение</a:t>
                      </a:r>
                      <a:r>
                        <a:rPr lang="ru-RU" sz="1000" b="1" dirty="0">
                          <a:latin typeface="Arial"/>
                          <a:ea typeface="Times New Roman"/>
                          <a:cs typeface="Times New Roman"/>
                        </a:rPr>
                        <a:t>. Федеральный государственный образовательный стандарт основного общего образования</a:t>
                      </a:r>
                      <a:endParaRPr lang="ru-RU" sz="10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52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Arial"/>
                          <a:ea typeface="Times New Roman"/>
                          <a:cs typeface="Times New Roman"/>
                        </a:rPr>
                        <a:t>III. Требования к структуре основной образовательной программы основного общего </a:t>
                      </a:r>
                      <a:r>
                        <a:rPr lang="ru-RU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образования</a:t>
                      </a:r>
                      <a:endParaRPr lang="ru-RU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3432" marR="33432" marT="25074" marB="25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3802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18.2.2. 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Программы отдельных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учебных предметов, курсов должны обеспечивать достижение планируемых результатов освоения основной образовательной программы основного общего образования.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Программы отдельных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учебных предметов, курсов разрабатываются на основе требований к результатам освоения основной образовательной программы с учетом 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основных направлений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программ, включенных в структуру 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основной образовательной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программы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Программы отдельных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учебных предметов, курсов должны содержать: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1) 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пояснительную записку, в которой конкретизируются общие цели основного общего образования с учетом специфики учебного предмета;</a:t>
                      </a:r>
                      <a:endParaRPr lang="ru-RU" sz="10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2) общую характеристику учебного предмета, курса;</a:t>
                      </a:r>
                      <a:endParaRPr lang="ru-RU" sz="10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3) описание места учебного предмета, курса в учебном плане;</a:t>
                      </a:r>
                      <a:endParaRPr lang="ru-RU" sz="10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4) личностные, </a:t>
                      </a:r>
                      <a:r>
                        <a:rPr lang="ru-RU" sz="1000" strike="sngStrike" dirty="0" err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метапредметные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и предметные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результаты освоения 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конкретного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учебного предмета, курса;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) содержание учебного предмета, курса;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) тематическое планирование с 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определением основных видов учебной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деятельности;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описание учебно-методического и материально-технического обеспечения образовательной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деятельности;</a:t>
                      </a:r>
                    </a:p>
                  </a:txBody>
                  <a:tcPr marL="33432" marR="33432" marT="25074" marB="25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18.2.2. Рабочие программы учебных предметов, курсов, в том числе внеурочной деятельности, должны обеспечивать достижение планируемых результатов освоения основной образовательной программы основного общего образования.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Рабочие программы учебных предметов, курсов, в том числе внеурочной деятельности, разрабатываются на основе требований к результатам освоения основной образовательной программы основного общего образования с учетом программ, включенных в ее структуру.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Рабочие программы учебных предметов, курсов должны содержать: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1) планируемые результаты освоения учебного предмета, курса;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2) содержание учебного предмета, курса;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3) тематическое планирование с указанием количества часов, отводимых на освоение каждой темы.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Рабочие программы курсов внеурочной деятельности должны содержать: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1) результаты освоения курса внеурочной деятельности;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2) содержание курса внеурочной деятельности с указанием форм организации и видов деятельности;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3) тематическое планирование.</a:t>
                      </a:r>
                    </a:p>
                  </a:txBody>
                  <a:tcPr marL="33432" marR="33432" marT="25074" marB="25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566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8) планируемые результаты изучения учебного предмета, курса.</a:t>
                      </a:r>
                      <a:endParaRPr lang="ru-RU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3432" marR="33432" marT="25074" marB="25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фрагмент удален</a:t>
                      </a:r>
                      <a:r>
                        <a:rPr lang="ru-RU" sz="1000" dirty="0" smtClean="0">
                          <a:latin typeface="Arial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3432" marR="33432" marT="25074" marB="25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049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филология (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русский язык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родной язык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литература, родная литература</a:t>
                      </a:r>
                      <a:r>
                        <a:rPr lang="ru-RU" sz="10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иностранный язык, второй иностранный язык);</a:t>
                      </a:r>
                    </a:p>
                  </a:txBody>
                  <a:tcPr marL="33432" marR="33432" marT="25074" marB="25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русский язык и литература (русский язык, литература);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(в ред. </a:t>
                      </a:r>
                      <a:r>
                        <a:rPr lang="ru-RU" sz="10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7"/>
                        </a:rPr>
                        <a:t>Приказа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родной язык и родная литература (родной язык, родная литература);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(в ред. </a:t>
                      </a:r>
                      <a:r>
                        <a:rPr lang="ru-RU" sz="10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8"/>
                        </a:rPr>
                        <a:t>Приказа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1577)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иностранные языки (иностранный язык, второй иностранный язык);</a:t>
                      </a:r>
                    </a:p>
                  </a:txBody>
                  <a:tcPr marL="33432" marR="33432" marT="25074" marB="2507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10" descr="кар смайл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33800" y="5943600"/>
            <a:ext cx="1219200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228600" y="1295400"/>
            <a:ext cx="8534400" cy="2031325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indent="457200">
              <a:defRPr/>
            </a:pPr>
            <a:r>
              <a:rPr lang="ru-RU" b="1" i="1" dirty="0">
                <a:solidFill>
                  <a:schemeClr val="bg1"/>
                </a:solidFill>
              </a:rPr>
              <a:t>К компетенции образовательной организации в установленной сфере деятельности в соответствии с пунктом 10 части 3 статьи 28 Федерального закона «Об образовании в Российской Федерации»  относится осуществление текущего контроля успеваемости и промежуточной аттестации обучающихся, установление их форм, периодичности и порядка </a:t>
            </a:r>
            <a:r>
              <a:rPr lang="ru-RU" b="1" i="1" dirty="0" smtClean="0">
                <a:solidFill>
                  <a:schemeClr val="bg1"/>
                </a:solidFill>
              </a:rPr>
              <a:t>проведения</a:t>
            </a:r>
            <a:endParaRPr lang="ru-RU" b="1" i="1" dirty="0">
              <a:solidFill>
                <a:schemeClr val="bg1"/>
              </a:solidFill>
            </a:endParaRPr>
          </a:p>
          <a:p>
            <a:pPr>
              <a:defRPr/>
            </a:pP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" y="2895600"/>
            <a:ext cx="8534400" cy="2862322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indent="457200">
              <a:defRPr/>
            </a:pPr>
            <a:endParaRPr lang="ru-RU" b="1" dirty="0">
              <a:solidFill>
                <a:srgbClr val="FFC000"/>
              </a:solidFill>
            </a:endParaRPr>
          </a:p>
          <a:p>
            <a:pPr indent="457200">
              <a:defRPr/>
            </a:pPr>
            <a:r>
              <a:rPr lang="ru-RU" b="1" dirty="0">
                <a:solidFill>
                  <a:schemeClr val="bg1"/>
                </a:solidFill>
              </a:rPr>
              <a:t>Статья 30 </a:t>
            </a:r>
            <a:r>
              <a:rPr lang="ru-RU" b="1" i="1" dirty="0">
                <a:solidFill>
                  <a:schemeClr val="bg1"/>
                </a:solidFill>
              </a:rPr>
              <a:t>Федерального закона «Об образовании в Российской Федерации «</a:t>
            </a:r>
            <a:r>
              <a:rPr lang="ru-RU" b="1" dirty="0">
                <a:solidFill>
                  <a:schemeClr val="bg1"/>
                </a:solidFill>
              </a:rPr>
              <a:t>Локальные нормативные акты, содержащие нормы, регулирующие образовательные отношения»</a:t>
            </a:r>
          </a:p>
          <a:p>
            <a:pPr>
              <a:defRPr/>
            </a:pPr>
            <a:endParaRPr lang="ru-RU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chemeClr val="bg1"/>
                </a:solidFill>
              </a:rPr>
              <a:t>пункт 2. Образовательная организация принимает локальные нормативные акты по основным вопросам организации и осуществления образовательной деятельности, в том числе регламентирующие . . . формы, периодичность и порядок текущего контроля успеваемости и промежуточной аттестации обучающихся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5791200"/>
            <a:ext cx="2362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1" descr="Баннер «Закона об образовании в РФ 273-ФЗ»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91000" y="1"/>
            <a:ext cx="17748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219200"/>
          <a:ext cx="8763000" cy="3234090"/>
        </p:xfrm>
        <a:graphic>
          <a:graphicData uri="http://schemas.openxmlformats.org/drawingml/2006/table">
            <a:tbl>
              <a:tblPr/>
              <a:tblGrid>
                <a:gridCol w="4381500"/>
                <a:gridCol w="4381500"/>
              </a:tblGrid>
              <a:tr h="265876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"/>
                          <a:ea typeface="Times New Roman"/>
                          <a:cs typeface="Times New Roman"/>
                        </a:rPr>
                        <a:t>Литературное чтение</a:t>
                      </a:r>
                      <a:r>
                        <a:rPr lang="ru-RU" sz="16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Литературное чтение на родном языке:</a:t>
                      </a: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/>
                          <a:ea typeface="Times New Roman"/>
                          <a:cs typeface="Times New Roman"/>
                        </a:rPr>
                        <a:t>Литературное чтение: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924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"/>
                          <a:ea typeface="Times New Roman"/>
                          <a:cs typeface="Times New Roman"/>
                        </a:rPr>
                        <a:t>4) достижение необходимого для продолжения образования уровня читательской компетентности, общего речевого развития, </a:t>
                      </a:r>
                      <a:r>
                        <a:rPr lang="ru-RU" sz="16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т.е.</a:t>
                      </a:r>
                      <a:r>
                        <a:rPr lang="ru-RU" sz="1600" dirty="0">
                          <a:latin typeface="Arial"/>
                          <a:ea typeface="Times New Roman"/>
                          <a:cs typeface="Times New Roman"/>
                        </a:rPr>
                        <a:t> овладение техникой чтения вслух и про себя, элементарными приемами интерпретации, анализа и преобразования художественных, научно-популярных и учебных текстов с использованием элементарных литературоведческих понятий;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"/>
                          <a:ea typeface="Times New Roman"/>
                          <a:cs typeface="Times New Roman"/>
                        </a:rPr>
                        <a:t>4) достижение необходимого для продолжения образования уровня читательской компетентности, общего речевого развития, то есть овладение техникой чтения вслух и про себя, элементарными приемами интерпретации, анализа и преобразования художественных, научно-популярных и учебных текстов с использованием элементарных литературоведческих понятий;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4" descr="E:\картинки_с_шаттерстока\shutterstock_14695269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62200" y="4495800"/>
            <a:ext cx="4114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4" descr="Изменения в устав школы в связи с введением фгос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799818">
            <a:off x="2057400" y="4495800"/>
            <a:ext cx="152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5"/>
          <p:cNvSpPr>
            <a:spLocks noChangeArrowheads="1"/>
          </p:cNvSpPr>
          <p:nvPr/>
        </p:nvSpPr>
        <p:spPr bwMode="auto">
          <a:xfrm>
            <a:off x="152400" y="1066800"/>
            <a:ext cx="861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  <a:cs typeface="Arial" charset="0"/>
              </a:rPr>
              <a:t>Сравнение  редакций документа</a:t>
            </a:r>
            <a:endParaRPr lang="ru-RU" sz="3200" dirty="0">
              <a:solidFill>
                <a:schemeClr val="tx2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46075" y="1676401"/>
          <a:ext cx="8382000" cy="4473294"/>
        </p:xfrm>
        <a:graphic>
          <a:graphicData uri="http://schemas.openxmlformats.org/drawingml/2006/table">
            <a:tbl>
              <a:tblPr/>
              <a:tblGrid>
                <a:gridCol w="2320925"/>
                <a:gridCol w="6061075"/>
              </a:tblGrid>
              <a:tr h="5333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Ред. от 18.12.2012, недействующая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D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Ред. от 29.12.2014, действующая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AEAEA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491"/>
                    </a:solidFill>
                  </a:tcPr>
                </a:tc>
              </a:tr>
              <a:tr h="39958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37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03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 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&lt;фрагмент не существовал&gt;</a:t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 </a:t>
                      </a:r>
                    </a:p>
                  </a:txBody>
                  <a:tcPr marL="50800" marR="50800" marT="38079" marB="380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DB6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19.10.1. Календарный учебный график должен определять чередование учебной деятельности (урочной и внеурочной) и плановых перерывов при получении образования для отдыха и иных социальных целей (каникул) по календарным периодам учебного года:</a:t>
                      </a:r>
                    </a:p>
                    <a:p>
                      <a:pPr algn="just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даты начала и окончания учебного года;</a:t>
                      </a:r>
                    </a:p>
                    <a:p>
                      <a:pPr algn="just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продолжительность учебного года, четвертей (триместров);</a:t>
                      </a:r>
                    </a:p>
                    <a:p>
                      <a:pPr algn="just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сроки и продолжительность каникул;</a:t>
                      </a:r>
                    </a:p>
                    <a:p>
                      <a:pPr algn="just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сроки проведения промежуточных аттестаций.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Times New Roman" charset="0"/>
                      </a:endParaRPr>
                    </a:p>
                  </a:txBody>
                  <a:tcPr marL="50800" marR="50800" marT="38079" marB="380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B491"/>
                    </a:solidFill>
                  </a:tcPr>
                </a:tc>
              </a:tr>
            </a:tbl>
          </a:graphicData>
        </a:graphic>
      </p:graphicFrame>
      <p:pic>
        <p:nvPicPr>
          <p:cNvPr id="28689" name="Рисунок 3" descr="&amp;CHcy;&amp;iecy;&amp;lcy;&amp;ocy;&amp;vcy;&amp;iecy;&amp;kcy; &amp;pcy;&amp;ocy;&amp;dcy;&amp;ncy;&amp;icy;&amp;mcy;&amp;acy;&amp;iecy;&amp;tcy;&amp;scy;&amp;yacy; &amp;pcy;&amp;ocy; &amp;kcy;&amp;rcy;&amp;acy;&amp;scy;&amp;ncy;&amp;ocy;&amp;jcy; &amp;scy;&amp;tcy;&amp;rcy;&amp;iecy;&amp;lcy;&amp;kcy;&amp;iecy; | &amp;Vcy;&amp;iecy;&amp;kcy;&amp;tcy;&amp;ocy;&amp;rcy;&amp;ncy;&amp;ycy;&amp;jcy; &amp;kcy;&amp;lcy;&amp;icy;&amp;pcy;&amp;acy;&amp;rcy;&amp;tcy; |ID 30129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094" y="2819400"/>
            <a:ext cx="19431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0" name="Рисунок 20" descr="http://gifanimation.ru/images/strelki/strelki09.gif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7949008">
            <a:off x="1741217" y="2975304"/>
            <a:ext cx="5619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0" y="914400"/>
            <a:ext cx="9144000" cy="46196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Статья 58. Промежуточная аттестация обучающихся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60350" y="1447800"/>
            <a:ext cx="8731250" cy="47244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85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5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Освоение образовательной программы (за исключением образовательной программы дошкольного образования), в том числе отдельной части или всего объема учебного предмета, курса, дисциплины (модуля) образовательной программы, сопровождается промежуточной аттестацией обучающихся, проводимой в формах, определенных учебным планом, и в порядке, установленном образовательной организацией.</a:t>
            </a:r>
          </a:p>
          <a:p>
            <a:pPr algn="just">
              <a:defRPr/>
            </a:pPr>
            <a:r>
              <a:rPr lang="ru-RU" sz="185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Неудовлетворительные результаты промежуточной аттестации по одному или нескольким учебным предметам, курсам, дисциплинам (модулям) образовательной программы или </a:t>
            </a:r>
            <a:r>
              <a:rPr lang="ru-RU" sz="185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непрохождение</a:t>
            </a:r>
            <a:r>
              <a:rPr lang="ru-RU" sz="185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промежуточной аттестации при отсутствии уважительных причин признаются академической задолженностью.</a:t>
            </a:r>
          </a:p>
          <a:p>
            <a:pPr algn="just">
              <a:defRPr/>
            </a:pPr>
            <a:r>
              <a:rPr lang="ru-RU" sz="185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Обучающиеся обязаны ликвидировать академическую задолженность.</a:t>
            </a:r>
          </a:p>
          <a:p>
            <a:pPr algn="just">
              <a:defRPr/>
            </a:pPr>
            <a:r>
              <a:rPr lang="ru-RU" sz="185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Образовательные организации, родители (законные  представители) несовершеннолетнего обучающегося, обеспечивающие получение обучающимся общего образования в форме семейного образования, обязаны создать условия обучающемуся для ликвидации академической задолженности и обеспечить контроль за своевременностью ее ликвидации</a:t>
            </a:r>
          </a:p>
        </p:txBody>
      </p:sp>
      <p:pic>
        <p:nvPicPr>
          <p:cNvPr id="4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2"/>
          <p:cNvSpPr>
            <a:spLocks noChangeArrowheads="1"/>
          </p:cNvSpPr>
          <p:nvPr/>
        </p:nvSpPr>
        <p:spPr bwMode="auto">
          <a:xfrm>
            <a:off x="0" y="762000"/>
            <a:ext cx="9144000" cy="46196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Статья 58. Промежуточная аттестация обучающихся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60350" y="1295400"/>
            <a:ext cx="8655050" cy="5423066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5. Обучающиеся, имеющие академическую задолженность, вправе пройти промежуточную аттестацию по соответствующим учебному предмету, курсу, дисциплине (модулю) не более двух раз в сроки, определяемые организацией, осуществляющей образовательную деятельность, в пределах одного года с момента образования академической задолженности. В указанный период не включаются время болезни обучающегося, нахождение его в академическом отпуске или отпуске по беременности и родам.</a:t>
            </a:r>
          </a:p>
          <a:p>
            <a:pPr>
              <a:defRPr/>
            </a:pPr>
            <a:r>
              <a:rPr lang="ru-RU" sz="2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6. Для проведения промежуточной аттестации во второй раз образовательной организацией создается комиссия.</a:t>
            </a:r>
          </a:p>
          <a:p>
            <a:pPr>
              <a:defRPr/>
            </a:pPr>
            <a:r>
              <a:rPr lang="ru-RU" sz="2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7. Не допускается взимание платы с обучающихся за прохождение промежуточной аттестации.</a:t>
            </a:r>
          </a:p>
          <a:p>
            <a:pPr>
              <a:defRPr/>
            </a:pPr>
            <a:r>
              <a:rPr lang="ru-RU" sz="2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8. Обучающиеся, не прошедшие промежуточной аттестации по уважительным причинам или имеющие академическую задолженность, переводятся в следующий класс или на следующий курс условно.</a:t>
            </a:r>
          </a:p>
        </p:txBody>
      </p:sp>
      <p:pic>
        <p:nvPicPr>
          <p:cNvPr id="4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2"/>
          <p:cNvSpPr>
            <a:spLocks noChangeArrowheads="1"/>
          </p:cNvSpPr>
          <p:nvPr/>
        </p:nvSpPr>
        <p:spPr bwMode="auto">
          <a:xfrm>
            <a:off x="0" y="457200"/>
            <a:ext cx="9036050" cy="46196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Статья 58. Промежуточная аттестация обучающихся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28600" y="990600"/>
            <a:ext cx="8731250" cy="57150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9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9. Обучающиеся в образовательной организации по образовательным программам начального общего, основного общего и среднего общего образования, не ликвидировавшие в установленные сроки академической задолженности с момента ее образования, по усмотрению их родителей (законных представителей) оставляются на повторное обучение, переводятся на обучение по адаптированным образовательным программам в соответствии с рекомендациями психолого-медико-педагогической комиссии либо на обучение по индивидуальному учебному плану.</a:t>
            </a:r>
          </a:p>
          <a:p>
            <a:pPr>
              <a:defRPr/>
            </a:pPr>
            <a:r>
              <a:rPr lang="ru-RU" sz="19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10. Обучающиеся по образовательным программам начального общего, основного общего и среднего общего образования в форме семейного образования, не ликвидировавшие в установленные сроки академической задолженности, продолжают получать образование в образовательной организации.</a:t>
            </a:r>
          </a:p>
          <a:p>
            <a:pPr>
              <a:defRPr/>
            </a:pPr>
            <a:r>
              <a:rPr lang="ru-RU" sz="19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11. Обучающиеся по основным профессиональным образовательным программам, не ликвидировавшие в установленные сроки академической задолженности, отчисляются из этой организации как не выполнившие обязанностей по добросовестному освоению образовательной программы и выполнению учебного плана.</a:t>
            </a:r>
          </a:p>
        </p:txBody>
      </p:sp>
      <p:pic>
        <p:nvPicPr>
          <p:cNvPr id="4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1000" y="1219200"/>
          <a:ext cx="8382000" cy="5494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</a:rPr>
                        <a:t>Текущий контроль успеваемости </a:t>
                      </a:r>
                      <a:endParaRPr lang="ru-RU" sz="18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>
                          <a:solidFill>
                            <a:srgbClr val="002060"/>
                          </a:solidFill>
                        </a:rPr>
                        <a:t>Промежуточная аттестация обучающихся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67640">
                <a:tc gridSpan="2"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indent="457200" algn="l"/>
                      <a:r>
                        <a:rPr lang="ru-RU" sz="1600" b="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Текущий контроль 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успеваемости обучающихся – это</a:t>
                      </a:r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систематическая проверка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учебных достижений учащихся, проводимая педагогом в ходе осуществления образовательной деятельности в соответствии с образовательной программой.</a:t>
                      </a:r>
                    </a:p>
                    <a:p>
                      <a:pPr indent="457200" algn="l"/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Проведение текущего контроля успеваемости направлено на обеспечение выстраивания образовательного процесса максимально эффективным</a:t>
                      </a:r>
                      <a:endParaRPr lang="ru-RU" sz="1600" kern="1200" baseline="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0" algn="l"/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образом </a:t>
                      </a:r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достижения</a:t>
                      </a:r>
                    </a:p>
                    <a:p>
                      <a:pPr indent="0" algn="l"/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результатов освоения 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основных общеобразовательных</a:t>
                      </a:r>
                      <a:r>
                        <a:rPr lang="ru-RU" sz="1600" kern="12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программ, предусмотренных ФГОС начального общего, основного общего и среднего общего образования.</a:t>
                      </a:r>
                    </a:p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0800" marR="50800" marT="38100" marB="3810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b="0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457200"/>
                      <a:r>
                        <a:rPr lang="ru-RU" sz="1600" b="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Промежуточная аттестация 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это установление уровня </a:t>
                      </a:r>
                      <a:r>
                        <a:rPr lang="ru-RU" sz="1600" b="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достижения результатов освоения 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учебных предметов, курсов, дисциплин (модулей), предусмотренных  образовательной программой.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Промежуточная аттестация проводится начиная со второго класса.</a:t>
                      </a:r>
                      <a:endParaRPr lang="ru-RU" sz="16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38100" marB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784" name="Прямоугольник 2"/>
          <p:cNvSpPr>
            <a:spLocks noChangeArrowheads="1"/>
          </p:cNvSpPr>
          <p:nvPr/>
        </p:nvSpPr>
        <p:spPr bwMode="auto">
          <a:xfrm>
            <a:off x="304800" y="152400"/>
            <a:ext cx="8458200" cy="92392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FFC000"/>
                </a:solidFill>
              </a:rPr>
              <a:t>Текущий контроль успеваемости и промежуточной аттестации обучающихся, установление их форм, периодичности и порядка проведения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32785" name="Рисунок 20" descr="http://gifanimation.ru/images/strelki/strelki09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-1930780">
            <a:off x="3481387" y="4595812"/>
            <a:ext cx="56197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0" descr="http://gifanimation.ru/images/strelki/strelki09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-1930780">
            <a:off x="3852169" y="4367342"/>
            <a:ext cx="56197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114913663"/>
              </p:ext>
            </p:extLst>
          </p:nvPr>
        </p:nvGraphicFramePr>
        <p:xfrm>
          <a:off x="467544" y="1412280"/>
          <a:ext cx="842493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04800" y="152400"/>
            <a:ext cx="8458200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</a:rPr>
              <a:t>Текущий контроль успеваемости и промежуточная аттестация обучающихся, установление их форм, периодичности и порядка проведения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3796" name="Рисунок 20" descr="http://gifanimation.ru/images/strelki/strelki09.gif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-1930780">
            <a:off x="357489" y="4138617"/>
            <a:ext cx="5619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946309508"/>
              </p:ext>
            </p:extLst>
          </p:nvPr>
        </p:nvGraphicFramePr>
        <p:xfrm>
          <a:off x="467544" y="1412280"/>
          <a:ext cx="842493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04800" y="152400"/>
            <a:ext cx="8458200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</a:rPr>
              <a:t>Текущий контроль успеваемости и промежуточная аттестация обучающихся, установление их форм, периодичности и порядка проведения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4820" name="Рисунок 20" descr="http://gifanimation.ru/images/strelki/strelki09.gif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-1930780">
            <a:off x="281287" y="6120576"/>
            <a:ext cx="5619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Прямоугольник 1"/>
          <p:cNvSpPr>
            <a:spLocks noChangeArrowheads="1"/>
          </p:cNvSpPr>
          <p:nvPr/>
        </p:nvSpPr>
        <p:spPr bwMode="auto">
          <a:xfrm>
            <a:off x="685800" y="1676400"/>
            <a:ext cx="533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FFFF00"/>
                </a:solidFill>
              </a:rPr>
              <a:t>Текущий контроль успеваемости и промежуточную аттестацию обучающихся осуществляют педагогические работники в соответствии с должностными обязанностями и локальными нормативными актами ОО</a:t>
            </a:r>
          </a:p>
        </p:txBody>
      </p:sp>
    </p:spTree>
  </p:cSld>
  <p:clrMapOvr>
    <a:masterClrMapping/>
  </p:clrMapOvr>
  <p:transition spd="slow" advClick="0" advTm="2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2"/>
          <p:cNvSpPr>
            <a:spLocks noChangeArrowheads="1"/>
          </p:cNvSpPr>
          <p:nvPr/>
        </p:nvSpPr>
        <p:spPr bwMode="auto">
          <a:xfrm>
            <a:off x="228600" y="838200"/>
            <a:ext cx="8731250" cy="46196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Текущий контроль успеваемости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04800" y="1371600"/>
            <a:ext cx="8731250" cy="51816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</a:rPr>
              <a:t>Цель текущего контроля успеваемости </a:t>
            </a:r>
            <a:r>
              <a:rPr lang="ru-RU" sz="2400" dirty="0" smtClean="0"/>
              <a:t>: </a:t>
            </a:r>
            <a:endParaRPr lang="ru-RU" sz="2400" dirty="0"/>
          </a:p>
          <a:p>
            <a:pPr>
              <a:defRPr/>
            </a:pPr>
            <a:r>
              <a:rPr lang="ru-RU" sz="2400" dirty="0"/>
              <a:t>– определении степени освоения обучающимися основной образовательной программы соответствующего уровня общего образования в течение учебного года по всем учебным предметам, курсам, дисциплинам (модулям) учебного плана во всех классах/группах;</a:t>
            </a:r>
          </a:p>
          <a:p>
            <a:pPr>
              <a:defRPr/>
            </a:pPr>
            <a:r>
              <a:rPr lang="ru-RU" sz="2400" dirty="0"/>
              <a:t>– коррекции рабочих программ учебных предметов, курсов, дисциплин (модулей) в зависимости от анализа темпа, качества, особенностей освоения изученного материала;</a:t>
            </a:r>
          </a:p>
          <a:p>
            <a:pPr>
              <a:defRPr/>
            </a:pPr>
            <a:r>
              <a:rPr lang="ru-RU" sz="2400" dirty="0"/>
              <a:t>– предупреждении неуспеваемости;</a:t>
            </a:r>
          </a:p>
          <a:p>
            <a:pPr>
              <a:defRPr/>
            </a:pPr>
            <a:r>
              <a:rPr lang="ru-RU" sz="2400" dirty="0"/>
              <a:t>– иное.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2"/>
          <p:cNvSpPr>
            <a:spLocks noChangeArrowheads="1"/>
          </p:cNvSpPr>
          <p:nvPr/>
        </p:nvSpPr>
        <p:spPr bwMode="auto">
          <a:xfrm>
            <a:off x="152400" y="1143000"/>
            <a:ext cx="8731250" cy="461665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Текущий контроль успеваемости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12750" y="1981200"/>
            <a:ext cx="8350250" cy="44958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</a:rPr>
              <a:t>Текущий контроль успеваемости обучающихся в ОО проводится:</a:t>
            </a:r>
          </a:p>
          <a:p>
            <a:pPr>
              <a:defRPr/>
            </a:pPr>
            <a:r>
              <a:rPr lang="ru-RU" sz="2400" dirty="0"/>
              <a:t>– поурочно, </a:t>
            </a:r>
            <a:r>
              <a:rPr lang="ru-RU" sz="2400" dirty="0" err="1"/>
              <a:t>потемно</a:t>
            </a:r>
            <a:r>
              <a:rPr lang="ru-RU" sz="2400" dirty="0"/>
              <a:t>;</a:t>
            </a:r>
          </a:p>
          <a:p>
            <a:pPr>
              <a:defRPr/>
            </a:pPr>
            <a:r>
              <a:rPr lang="ru-RU" sz="2400" dirty="0"/>
              <a:t>– по учебным четвертям/семестрам и (или) полугодиям;</a:t>
            </a:r>
          </a:p>
          <a:p>
            <a:pPr>
              <a:defRPr/>
            </a:pPr>
            <a:r>
              <a:rPr lang="ru-RU" sz="2400" dirty="0"/>
              <a:t>– в форме: диагностики (стартовой, промежуточной, итоговой); устных и письменных ответов; защиты проектов; и др.;</a:t>
            </a:r>
          </a:p>
          <a:p>
            <a:pPr>
              <a:defRPr/>
            </a:pPr>
            <a:r>
              <a:rPr lang="ru-RU" sz="2400" dirty="0"/>
              <a:t>– иное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1000" y="1219200"/>
          <a:ext cx="85344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1676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Периодичность и формы текущего контроля успеваемости обучающихся</a:t>
                      </a:r>
                      <a:endParaRPr lang="ru-RU" sz="8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поурочный и </a:t>
                      </a:r>
                      <a:r>
                        <a:rPr lang="ru-RU" sz="1400" kern="1200" dirty="0" err="1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потемный</a:t>
                      </a:r>
                      <a:r>
                        <a:rPr lang="ru-RU" sz="14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контроль:</a:t>
                      </a:r>
                    </a:p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0800" marR="50800" marT="38100" marB="3810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учебным четвертям/семестрам и (или) полугодиям определяется на основании результатов текущего контроля успеваемости в следующем порядке</a:t>
                      </a:r>
                      <a:endParaRPr lang="ru-RU" sz="1400" b="0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38100" marB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определяется педагогами ОО самостоятельно с учетом требований федеральных государственных образовательных стандартов общего образования (по уровням образования), индивидуальных особенностей обучающихся соответствующего класса/группы, содержанием образовательной программы, используемых образовательных технологий;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указывается в рабочей программе учебных предметов, курсов, дисциплин (модулей);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–иное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0800" marR="50800" marT="38100" marB="3810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по четвертям/семестрам – во 2-9-х классах по предметам с недельной нагрузкой более 1 часа;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по четвертям/семестрам – во 2-4-х классах по предметам с недельной нагрузкой 1 час;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по полугодиям – в 5–9-х классах по предметам с недельной нагрузкой 1 час;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по полугодиям – в 10–11-х класса по всем предметам;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по предметам учебного плана в объеме не менее 0,5 часа в </a:t>
                      </a:r>
                      <a:r>
                        <a:rPr lang="ru-RU" sz="160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своя модель ткущего контроля</a:t>
                      </a:r>
                    </a:p>
                  </a:txBody>
                  <a:tcPr marL="50800" marR="50800" marT="38100" marB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7903" name="Прямоугольник 2"/>
          <p:cNvSpPr>
            <a:spLocks noChangeArrowheads="1"/>
          </p:cNvSpPr>
          <p:nvPr/>
        </p:nvSpPr>
        <p:spPr bwMode="auto">
          <a:xfrm>
            <a:off x="0" y="762000"/>
            <a:ext cx="9144000" cy="36988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C000"/>
                </a:solidFill>
              </a:rPr>
              <a:t>Текущий контроль успеваемости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37904" name="Рисунок 20" descr="http://gifanimation.ru/images/strelki/strelki09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-1930780">
            <a:off x="2033887" y="5863898"/>
            <a:ext cx="5619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06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80997" y="1290667"/>
          <a:ext cx="8534402" cy="5418142"/>
        </p:xfrm>
        <a:graphic>
          <a:graphicData uri="http://schemas.openxmlformats.org/drawingml/2006/table">
            <a:tbl>
              <a:tblPr/>
              <a:tblGrid>
                <a:gridCol w="1066803"/>
                <a:gridCol w="7467599"/>
              </a:tblGrid>
              <a:tr h="4064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&lt;фрагмент не существовал&gt;</a:t>
                      </a:r>
                      <a:b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4599" marR="24599" marT="18449" marB="184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12.2. Родной язык и литературное чтение на родном языке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Родной язык: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1) воспитание ценностного отношения к родному языку как хранителю культуры, включение в культурно-языковое поле своего народа, формирование первоначальных представлений о единстве и многообразии языкового и культурного пространства России, о языке как основе национального самосознания;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2) обогащение активного и потенциального словарного запаса, развитие у обучающихся культуры владения родным языком в соответствии с нормами устной и письменной речи, правилами речевого этикета;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3) формирование первоначальных научных знаний о родном языке как системе и как развивающемся явлении, о его уровнях и единицах, о закономерностях его функционирования, освоение основных единиц и грамматических категорий родного языка, формирование позитивного отношения к правильной устной и письменной родной речи как показателям общей культуры и гражданской позиции человека;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4) овладение первоначальными умениями ориентироваться в целях, задачах, средствах и условиях общения, формирование базовых навыков выбора адекватных языковых средств для успешного решения коммуникативных задач;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5) овладение учебными действиями с языковыми единицами и умение использовать знания для решения познавательных, практических и коммуникативных задач.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Литературное чтение на родном языке: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1) понимание родной литературы как одной из основных национально-культурных ценностей народа, как особого способа познания жизни, как явления национальной и мировой культуры, средства сохранения и передачи нравственных ценностей и традиций;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2) осознание значимости чтения на родном языке для личного развития; формирование представлений о мире, национальной истории и культуре, первоначальных этических представлений, понятий о добре и зле, нравственности; формирование потребности в систематическом чтении на родном языке как средстве познания себя и мира; обеспечение культурной самоидентификации;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3) использование разных видов чтения (ознакомительное, изучающее, выборочное, поисковое); умение осознанно воспринимать и оценивать содержание и специфику различных текстов, участвовать в их обсуждении, давать и обосновывать нравственную оценку поступков героев;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4) достижение необходимого для продолжения образования уровня читательской компетентности, общего речевого развития, то есть овладение техникой чтения вслух и про себя, элементарными приемами интерпретации, анализа и преобразования художественных, научно-популярных и учебных текстов с использованием элементарных литературоведческих понятий;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Times New Roman"/>
                          <a:cs typeface="Times New Roman"/>
                        </a:rPr>
                        <a:t>5) осознание коммуникативно-эстетических возможностей родного языка на основе изучения выдающихся произведений культуры своего народа, умение самостоятельно выбирать интересующую литературу; пользоваться справочными источниками для понимания и получения дополнительной информации.</a:t>
                      </a:r>
                    </a:p>
                  </a:txBody>
                  <a:tcPr marL="24599" marR="24599" marT="18449" marB="184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http://www.bkelly.com/images/template_gallery/gallery_files/quote-large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199" y="2057401"/>
            <a:ext cx="990601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Рисунок 2" descr="http://wallpapers.photoshopia.ru/file/133146/2560x1440/crop/klipart-kabinet-doska-ukazka-ucheniki-uchitel-znanie3d1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25"/>
            <a:ext cx="91440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99" name="Picture 5" descr="Спасибо, пишет руч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10280">
            <a:off x="5087938" y="1301750"/>
            <a:ext cx="1973262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ый свиток 4"/>
          <p:cNvSpPr/>
          <p:nvPr/>
        </p:nvSpPr>
        <p:spPr>
          <a:xfrm>
            <a:off x="0" y="0"/>
            <a:ext cx="9001125" cy="1285875"/>
          </a:xfrm>
          <a:prstGeom prst="horizontalScroll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3050" indent="-273050">
              <a:defRPr/>
            </a:pPr>
            <a:r>
              <a:rPr lang="ru-RU" b="1" cap="all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информационно-аналитический отдел</a:t>
            </a:r>
            <a:endParaRPr lang="ru-RU" cap="all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86512" y="21429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6429375" y="500063"/>
            <a:ext cx="22050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sp>
        <p:nvSpPr>
          <p:cNvPr id="106503" name="Прямоугольник 7"/>
          <p:cNvSpPr>
            <a:spLocks noChangeArrowheads="1"/>
          </p:cNvSpPr>
          <p:nvPr/>
        </p:nvSpPr>
        <p:spPr bwMode="auto">
          <a:xfrm>
            <a:off x="928688" y="5510213"/>
            <a:ext cx="4572000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>
              <a:lnSpc>
                <a:spcPct val="120000"/>
              </a:lnSpc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 </a:t>
            </a:r>
            <a:r>
              <a:rPr lang="en-US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05000, г. Курск, ул. Урицкого, 20</a:t>
            </a:r>
          </a:p>
          <a:p>
            <a:pPr marL="273050" indent="-273050">
              <a:lnSpc>
                <a:spcPct val="120000"/>
              </a:lnSpc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 (4712) 703 – 237, 702 – 119</a:t>
            </a:r>
            <a:endParaRPr 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indent="-273050">
              <a:lnSpc>
                <a:spcPct val="120000"/>
              </a:lnSpc>
            </a:pPr>
            <a:r>
              <a:rPr lang="en-US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E-mail: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krc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moko@yandex.ru </a:t>
            </a:r>
            <a:r>
              <a:rPr lang="en-US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1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6504" name="Рисунок 12" descr="&amp;Kcy;&amp;acy;&amp;kcy; &amp;scy;&amp;ocy;&amp;zcy;&amp;dcy;&amp;acy;&amp;tcy;&amp;softcy; &amp;scy;&amp;vcy;&amp;ocy;&amp;jcy; &amp;scy;&amp;acy;&amp;jcy;&amp;tcy; &amp;vcy; &amp;icy;&amp;ncy;&amp;tcy;&amp;iecy;&amp;rcy;&amp;ncy;&amp;iecy;&amp;tcy;&amp;iecy; &amp;bcy;&amp;iecy;&amp;scy;&amp;pcy;&amp;lcy;&amp;acy;&amp;tcy;&amp;ncy;&amp;ocy; &quot; &amp;Icy;&amp;ncy;&amp;fcy;&amp;ocy;&amp;rcy;&amp;mcy;&amp;acy;&amp;tscy;&amp;icy;&amp;ocy;&amp;ncy;&amp;ncy;&amp;ycy;&amp;jcy; &amp;rcy;&amp;iecy;&amp;scy;&amp;ucy;&amp;rcy;&amp;scy; &amp;scy; &amp;ocy;&amp;tcy;&amp;vcy;&amp;iecy;&amp;tcy;&amp;acy;&amp;mcy; &amp;ncy;&amp;acy; &amp;pcy;&amp;ocy;&amp;pcy;&amp;ucy;&amp;lcy;&amp;yacy;&amp;rcy;&amp;ncy;&amp;ycy;&amp;iecy; &amp;vcy;&amp;ocy;&amp;pcy;&amp;rcy;&amp;ocy;&amp;scy;&amp;y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5562600"/>
            <a:ext cx="838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5" name="Picture 17" descr="C:\Users\User\AppData\Local\Temp\7zO2763.tmp\smailikai_com_2_13_ (11)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" y="5643563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6" name="Picture 4" descr="&amp;Bcy;&amp;iecy;&amp;zcy; &amp;ncy;&amp;acy;&amp;zcy;&amp;vcy;&amp;acy;&amp;ncy;&amp;icy;&amp;yacy; - &amp;YUcy;&amp;lcy;&amp;icy;&amp;yacy; &amp;Vcy;&amp;icy;&amp;kcy;&amp;tcy;&amp;ocy;&amp;rcy;&amp;ocy;&amp;vcy;&amp;ncy;&amp;acy; &amp;Kcy;&amp;lcy;&amp;acy;&amp;jcy;&amp;shcy;&amp;iecy;&amp;vcy;&amp;icy;&amp;chcy;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6250" y="6143625"/>
            <a:ext cx="6286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7" name="Picture 16" descr="Анимация Звезды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57938" y="214313"/>
            <a:ext cx="5873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4800" y="1219201"/>
          <a:ext cx="8458200" cy="5348344"/>
        </p:xfrm>
        <a:graphic>
          <a:graphicData uri="http://schemas.openxmlformats.org/drawingml/2006/table">
            <a:tbl>
              <a:tblPr/>
              <a:tblGrid>
                <a:gridCol w="4229100"/>
                <a:gridCol w="4229100"/>
              </a:tblGrid>
              <a:tr h="30703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Иностранный язык: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/>
                          <a:ea typeface="Times New Roman"/>
                          <a:cs typeface="Times New Roman"/>
                        </a:rPr>
                        <a:t>12.3. Иностранный язык: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4894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3) </a:t>
                      </a:r>
                      <a:r>
                        <a:rPr lang="ru-RU" sz="1200" strike="sngStrike" dirty="0" err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сформированность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дружелюбного отношения и толерантности к носителям другого языка на основе знакомства с жизнью своих сверстников в других странах, с детским фольклором и доступными образцами детской художественной литературы.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12.2.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Математика и информатика: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3) формирование дружелюбного отношения и толерантности к носителям другого языка на основе знакомства с жизнью своих сверстников в других странах, с детским фольклором и доступными образцами детской художественной литературы.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(п. 12.3 введен </a:t>
                      </a:r>
                      <a:r>
                        <a:rPr lang="ru-RU" sz="1200" u="none" strike="noStrike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Приказом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России от 31.12.2015 N 1576)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12.4</a:t>
                      </a:r>
                      <a:r>
                        <a:rPr lang="ru-RU" sz="120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Математика и информатика: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3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12.3.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Обществознание и естествознание (Окружающий мир):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12.5</a:t>
                      </a:r>
                      <a:r>
                        <a:rPr lang="ru-RU" sz="120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Обществознание и естествознание (Окружающий мир):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3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12.4.</a:t>
                      </a:r>
                      <a:r>
                        <a:rPr lang="ru-RU" sz="1200">
                          <a:latin typeface="Arial"/>
                          <a:ea typeface="Times New Roman"/>
                          <a:cs typeface="Times New Roman"/>
                        </a:rPr>
                        <a:t> Основы религиозных культур и светской этики &lt;*&gt;: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12.6</a:t>
                      </a:r>
                      <a:r>
                        <a:rPr lang="ru-RU" sz="1200" u="none" strike="noStrike" baseline="0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Arial"/>
                          <a:ea typeface="Times New Roman"/>
                          <a:cs typeface="Times New Roman"/>
                        </a:rPr>
                        <a:t>Основы 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религиозных культур и светской этики &lt;*&gt;: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3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12.5.</a:t>
                      </a:r>
                      <a:r>
                        <a:rPr lang="ru-RU" sz="1200">
                          <a:latin typeface="Arial"/>
                          <a:ea typeface="Times New Roman"/>
                          <a:cs typeface="Times New Roman"/>
                        </a:rPr>
                        <a:t> Искусство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12.7</a:t>
                      </a:r>
                      <a:r>
                        <a:rPr lang="ru-RU" sz="1200" u="none" strike="noStrike" baseline="0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Arial"/>
                          <a:ea typeface="Times New Roman"/>
                          <a:cs typeface="Times New Roman"/>
                        </a:rPr>
                        <a:t>Искусство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3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12.6.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 Технология: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12.8</a:t>
                      </a:r>
                      <a:r>
                        <a:rPr lang="ru-RU" sz="1200" u="none" strike="noStrike" baseline="0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Arial"/>
                          <a:ea typeface="Times New Roman"/>
                          <a:cs typeface="Times New Roman"/>
                        </a:rPr>
                        <a:t>Технология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3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12.7.</a:t>
                      </a:r>
                      <a:r>
                        <a:rPr lang="ru-RU" sz="1200">
                          <a:latin typeface="Arial"/>
                          <a:ea typeface="Times New Roman"/>
                          <a:cs typeface="Times New Roman"/>
                        </a:rPr>
                        <a:t> Физическая культура: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 dirty="0" smtClean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12.9 </a:t>
                      </a:r>
                      <a:r>
                        <a:rPr lang="ru-RU" sz="1200" dirty="0" smtClean="0">
                          <a:latin typeface="Arial"/>
                          <a:ea typeface="Times New Roman"/>
                          <a:cs typeface="Times New Roman"/>
                        </a:rPr>
                        <a:t>Физическая 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культура:</a:t>
                      </a: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48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latin typeface="Arial"/>
                          <a:ea typeface="Times New Roman"/>
                          <a:cs typeface="Times New Roman"/>
                        </a:rPr>
                        <a:t>Приложение. Федеральный государственный образовательный стандарт начального общего образования</a:t>
                      </a:r>
                      <a:endParaRPr lang="ru-RU" sz="12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52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  <a:cs typeface="Times New Roman"/>
                        </a:rPr>
                        <a:t>III. Требования к структуре основной образовательной программы начального общего образования</a:t>
                      </a:r>
                      <a:br>
                        <a:rPr lang="ru-RU" sz="1200" b="1">
                          <a:latin typeface="Arial"/>
                          <a:ea typeface="Times New Roman"/>
                          <a:cs typeface="Times New Roman"/>
                        </a:rPr>
                      </a:br>
                      <a:endParaRPr lang="ru-RU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Приложение. Федеральный государственный образовательный стандарт начального общего образования</a:t>
                      </a: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52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III. Требования к структуре основной образовательной программы начального общего образования</a:t>
                      </a:r>
                      <a:b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</a:b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344" marR="34344" marT="25758" marB="257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81000" y="1066800"/>
          <a:ext cx="8305800" cy="4602259"/>
        </p:xfrm>
        <a:graphic>
          <a:graphicData uri="http://schemas.openxmlformats.org/drawingml/2006/table">
            <a:tbl>
              <a:tblPr/>
              <a:tblGrid>
                <a:gridCol w="640239"/>
                <a:gridCol w="2059146"/>
                <a:gridCol w="5606415"/>
              </a:tblGrid>
              <a:tr h="270831">
                <a:tc>
                  <a:txBody>
                    <a:bodyPr/>
                    <a:lstStyle/>
                    <a:p>
                      <a:pPr marL="38100" marR="38100" algn="ctr" fontAlgn="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dirty="0">
                          <a:latin typeface="Verdana"/>
                        </a:rPr>
                        <a:t>N </a:t>
                      </a:r>
                      <a:r>
                        <a:rPr lang="ru-RU" sz="1400" dirty="0">
                          <a:latin typeface="Verdana"/>
                        </a:rPr>
                        <a:t>п/</a:t>
                      </a:r>
                      <a:r>
                        <a:rPr lang="ru-RU" sz="1400" dirty="0" err="1">
                          <a:latin typeface="Verdana"/>
                        </a:rPr>
                        <a:t>п</a:t>
                      </a:r>
                      <a:endParaRPr lang="ru-RU" sz="1400" dirty="0">
                        <a:latin typeface="Verdana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 fontAlgn="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>
                          <a:latin typeface="Verdana"/>
                        </a:rPr>
                        <a:t>Предметные области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 fontAlgn="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>
                          <a:latin typeface="Verdana"/>
                        </a:rPr>
                        <a:t>Основные задачи реализации содержания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484">
                <a:tc>
                  <a:txBody>
                    <a:bodyPr/>
                    <a:lstStyle/>
                    <a:p>
                      <a:pPr marL="38100" marR="38100" algn="l" fontAlgn="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b="0">
                          <a:latin typeface="Verdana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b="0" dirty="0">
                          <a:latin typeface="Verdana"/>
                        </a:rPr>
                        <a:t>Русский язык и литературное чтение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b="0" dirty="0">
                          <a:latin typeface="Verdana"/>
                        </a:rPr>
                        <a:t>Формирование первоначальных представлений о русском языке как государственном языке Российской Федерации, как средстве общения людей разных национальностей в России и за рубежом. Развитие диалогической и монологической устной и письменной речи, коммуникативных умений, нравственных и эстетических чувств, способностей к творческой деятельности.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484">
                <a:tc>
                  <a:txBody>
                    <a:bodyPr/>
                    <a:lstStyle/>
                    <a:p>
                      <a:pPr marL="38100" marR="38100" algn="l" fontAlgn="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b="0">
                          <a:latin typeface="Verdana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b="0">
                          <a:latin typeface="Verdana"/>
                        </a:rPr>
                        <a:t>Родной язык и литературное чтение на родном языке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b="0" dirty="0">
                          <a:latin typeface="Verdana"/>
                        </a:rPr>
                        <a:t>Формирование первоначальных представлений о единстве и многообразии языкового и культурного пространства России, о языке как основе национального самосознания. Развитие диалогической и монологической устной и письменной речи на родном языке, коммуникативных умений, нравственных и эстетических чувств, способностей к творческой деятельности на родном языке.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Обязательные предметные области и основные задачи реализации содержания предметных областей приведены в таблице: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8" descr="http://thumbs.dreamstime.com/z/%D0%BF%D0%B5%D1%80-%D1%87%D0%B5%D1%80%D0%BD%D0%B8%D0%BB-922459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143000" y="4419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E:\картинки_с_шаттерстока\shutterstock_14695269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66800" y="2057400"/>
            <a:ext cx="1828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4800" y="1397000"/>
          <a:ext cx="8382000" cy="4754880"/>
        </p:xfrm>
        <a:graphic>
          <a:graphicData uri="http://schemas.openxmlformats.org/drawingml/2006/table">
            <a:tbl>
              <a:tblPr/>
              <a:tblGrid>
                <a:gridCol w="646112"/>
                <a:gridCol w="2078037"/>
                <a:gridCol w="5657851"/>
              </a:tblGrid>
              <a:tr h="1625600">
                <a:tc>
                  <a:txBody>
                    <a:bodyPr/>
                    <a:lstStyle/>
                    <a:p>
                      <a:pPr marL="38100" marR="38100" algn="l" fontAlgn="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Иностранный язык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Формирование дружелюбного отношения и толерантности к носителям другого языка на основе знакомства с жизнью своих сверстников в других странах, с детским фольклором и доступными образцами детской художественной литературы, формирование начальных навыков общения в устной и письменной форме с носителями иностранного языка, коммуникативных умений, нравственных и эстетических чувств, способностей к творческой деятельности на иностранном языке.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240">
                <a:tc>
                  <a:txBody>
                    <a:bodyPr/>
                    <a:lstStyle/>
                    <a:p>
                      <a:pPr marL="38100" marR="38100" algn="l" fontAlgn="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latin typeface="Verdana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latin typeface="Verdana"/>
                        </a:rPr>
                        <a:t>Математика и информатика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Развитие математической речи, логического и алгоритмического мышления, воображения, обеспечение первоначальных представлений о компьютерной грамотности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8160">
                <a:tc>
                  <a:txBody>
                    <a:bodyPr/>
                    <a:lstStyle/>
                    <a:p>
                      <a:pPr marL="38100" marR="38100" algn="l" fontAlgn="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latin typeface="Verdana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latin typeface="Verdana"/>
                        </a:rPr>
                        <a:t>Обществознание и естествознание (Окружающий мир)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Формирование уважительного отношения к семье, населенному пункту, региону, России, истории, культуре, природе нашей страны, ее современной жизни. Осознание ценности, целостности и многообразия окружающего мира, своего места в нем. Формирование модели безопасного поведения в условиях повседневной жизни и в различных опасных и чрезвычайных ситуациях. Формирование психологической культуры и компетенции для обеспечения эффективного и безопасного взаимодействия в социуме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6" descr="http://kawanasigns.com.au/sites/default/files/graphic_design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66800" y="1752600"/>
            <a:ext cx="1905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flag_rossiya_simvolika_lenty_trikolor_99276_602x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1" descr="45 минут - ФГО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http://im3-tub-ru.yandex.net/i?id=368026934-71-72&amp;n=2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53200" y="5867400"/>
            <a:ext cx="2317751" cy="85723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05600" y="6096000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ОКУ «КРЦ МОКО»</a:t>
            </a:r>
            <a:endParaRPr lang="ru-RU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28" name="Picture 16" descr="Анимация Звезды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4800" y="5715000"/>
            <a:ext cx="587022" cy="609600"/>
          </a:xfrm>
          <a:prstGeom prst="rect">
            <a:avLst/>
          </a:prstGeom>
          <a:noFill/>
        </p:spPr>
      </p:pic>
      <p:pic>
        <p:nvPicPr>
          <p:cNvPr id="14" name="Picture 15" descr="shutterstock_161276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685800"/>
            <a:ext cx="160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81000" y="1200150"/>
          <a:ext cx="8381999" cy="4279392"/>
        </p:xfrm>
        <a:graphic>
          <a:graphicData uri="http://schemas.openxmlformats.org/drawingml/2006/table">
            <a:tbl>
              <a:tblPr/>
              <a:tblGrid>
                <a:gridCol w="670100"/>
                <a:gridCol w="1435929"/>
                <a:gridCol w="6275970"/>
              </a:tblGrid>
              <a:tr h="846667">
                <a:tc>
                  <a:txBody>
                    <a:bodyPr/>
                    <a:lstStyle/>
                    <a:p>
                      <a:pPr marL="38100" marR="38100" algn="l" fontAlgn="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Основы религиозных культур и светской этики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Воспитание способности к духовному развитию, нравственному самосовершенствованию. Формирование первоначальных представлений о светской этике, об отечественных традиционных религиях, их роли в культуре, истории и современности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667">
                <a:tc>
                  <a:txBody>
                    <a:bodyPr/>
                    <a:lstStyle/>
                    <a:p>
                      <a:pPr marL="38100" marR="38100" algn="l" fontAlgn="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latin typeface="Verdana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latin typeface="Verdana"/>
                        </a:rPr>
                        <a:t>Искусство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Развитие способностей к художественно-образному, эмоционально-ценностному восприятию произведений изобразительного и музыкального искусства, выражению в творческих работах своего отношения к окружающему миру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333">
                <a:tc>
                  <a:txBody>
                    <a:bodyPr/>
                    <a:lstStyle/>
                    <a:p>
                      <a:pPr marL="38100" marR="38100" algn="l" fontAlgn="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latin typeface="Verdana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Технология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Формирование опыта как основы обучения и познания, осуществление поисково-аналитической деятельности для практического решения прикладных задач с использованием знаний, полученных при изучении других учебных предметов, формирование первоначального опыта практической преобразовательной деятельности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333">
                <a:tc>
                  <a:txBody>
                    <a:bodyPr/>
                    <a:lstStyle/>
                    <a:p>
                      <a:pPr marL="38100" marR="38100" algn="l" fontAlgn="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latin typeface="Verdana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latin typeface="Verdana"/>
                        </a:rPr>
                        <a:t>Физическая культура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 fontAlgn="t">
                        <a:lnSpc>
                          <a:spcPct val="13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latin typeface="Verdana"/>
                        </a:rPr>
                        <a:t>Укрепление здоровья, содействие гармоничному физическому, нравственному и социальному развитию, успешному обучению, формирование первоначальных умений </a:t>
                      </a:r>
                      <a:r>
                        <a:rPr lang="ru-RU" sz="1200" b="0" dirty="0" err="1">
                          <a:latin typeface="Verdana"/>
                        </a:rPr>
                        <a:t>саморегуляции</a:t>
                      </a:r>
                      <a:r>
                        <a:rPr lang="ru-RU" sz="1200" b="0" dirty="0">
                          <a:latin typeface="Verdana"/>
                        </a:rPr>
                        <a:t> средствами физической культуры. Формирование установки на сохранение и укрепление здоровья, навыков здорового и безопасного образа жизни.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 descr="shutterstock_8046489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29000" y="5486400"/>
            <a:ext cx="2971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659</TotalTime>
  <Words>8754</Words>
  <Application>Microsoft Office PowerPoint</Application>
  <PresentationFormat>Экран (4:3)</PresentationFormat>
  <Paragraphs>541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hn</cp:lastModifiedBy>
  <cp:revision>34</cp:revision>
  <dcterms:created xsi:type="dcterms:W3CDTF">2016-02-25T18:11:38Z</dcterms:created>
  <dcterms:modified xsi:type="dcterms:W3CDTF">2016-12-25T12:03:54Z</dcterms:modified>
</cp:coreProperties>
</file>